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366" r:id="rId3"/>
    <p:sldId id="257" r:id="rId4"/>
    <p:sldId id="367" r:id="rId5"/>
    <p:sldId id="368" r:id="rId6"/>
    <p:sldId id="258" r:id="rId7"/>
    <p:sldId id="259" r:id="rId8"/>
    <p:sldId id="260" r:id="rId9"/>
    <p:sldId id="261" r:id="rId10"/>
    <p:sldId id="369" r:id="rId11"/>
    <p:sldId id="370" r:id="rId12"/>
    <p:sldId id="371" r:id="rId13"/>
    <p:sldId id="372" r:id="rId14"/>
    <p:sldId id="465" r:id="rId15"/>
    <p:sldId id="263" r:id="rId16"/>
    <p:sldId id="264" r:id="rId17"/>
    <p:sldId id="373" r:id="rId18"/>
    <p:sldId id="374" r:id="rId19"/>
    <p:sldId id="375" r:id="rId20"/>
    <p:sldId id="376" r:id="rId21"/>
    <p:sldId id="377" r:id="rId22"/>
    <p:sldId id="265" r:id="rId23"/>
    <p:sldId id="266" r:id="rId24"/>
    <p:sldId id="267" r:id="rId25"/>
    <p:sldId id="268" r:id="rId26"/>
    <p:sldId id="269" r:id="rId27"/>
    <p:sldId id="270" r:id="rId28"/>
    <p:sldId id="271" r:id="rId29"/>
    <p:sldId id="378" r:id="rId30"/>
    <p:sldId id="379" r:id="rId31"/>
    <p:sldId id="380" r:id="rId32"/>
    <p:sldId id="381" r:id="rId33"/>
    <p:sldId id="382" r:id="rId34"/>
    <p:sldId id="383" r:id="rId35"/>
    <p:sldId id="384" r:id="rId36"/>
    <p:sldId id="272" r:id="rId37"/>
    <p:sldId id="273" r:id="rId38"/>
    <p:sldId id="274" r:id="rId39"/>
    <p:sldId id="275" r:id="rId40"/>
    <p:sldId id="385" r:id="rId41"/>
    <p:sldId id="276" r:id="rId42"/>
    <p:sldId id="466" r:id="rId43"/>
    <p:sldId id="277" r:id="rId44"/>
    <p:sldId id="467" r:id="rId45"/>
    <p:sldId id="278" r:id="rId46"/>
    <p:sldId id="279" r:id="rId47"/>
    <p:sldId id="468" r:id="rId48"/>
    <p:sldId id="280" r:id="rId49"/>
    <p:sldId id="469" r:id="rId50"/>
    <p:sldId id="281" r:id="rId51"/>
    <p:sldId id="387" r:id="rId52"/>
    <p:sldId id="282" r:id="rId53"/>
    <p:sldId id="283" r:id="rId54"/>
    <p:sldId id="284" r:id="rId55"/>
    <p:sldId id="285" r:id="rId56"/>
    <p:sldId id="286" r:id="rId57"/>
    <p:sldId id="287" r:id="rId58"/>
    <p:sldId id="389" r:id="rId59"/>
    <p:sldId id="390" r:id="rId60"/>
    <p:sldId id="391" r:id="rId61"/>
    <p:sldId id="470" r:id="rId62"/>
    <p:sldId id="288" r:id="rId63"/>
    <p:sldId id="392" r:id="rId64"/>
    <p:sldId id="393" r:id="rId65"/>
    <p:sldId id="464" r:id="rId66"/>
    <p:sldId id="394" r:id="rId67"/>
    <p:sldId id="395" r:id="rId68"/>
    <p:sldId id="478" r:id="rId69"/>
    <p:sldId id="396" r:id="rId70"/>
    <p:sldId id="397" r:id="rId71"/>
    <p:sldId id="398" r:id="rId72"/>
    <p:sldId id="399" r:id="rId73"/>
    <p:sldId id="480" r:id="rId74"/>
    <p:sldId id="481" r:id="rId75"/>
    <p:sldId id="482" r:id="rId76"/>
    <p:sldId id="483" r:id="rId77"/>
    <p:sldId id="484" r:id="rId78"/>
    <p:sldId id="485" r:id="rId79"/>
    <p:sldId id="486" r:id="rId80"/>
    <p:sldId id="487" r:id="rId81"/>
    <p:sldId id="488" r:id="rId82"/>
    <p:sldId id="489" r:id="rId83"/>
    <p:sldId id="490" r:id="rId84"/>
    <p:sldId id="491" r:id="rId85"/>
    <p:sldId id="492" r:id="rId86"/>
    <p:sldId id="493" r:id="rId87"/>
    <p:sldId id="494" r:id="rId88"/>
    <p:sldId id="400" r:id="rId89"/>
    <p:sldId id="401" r:id="rId90"/>
    <p:sldId id="402" r:id="rId91"/>
    <p:sldId id="403" r:id="rId92"/>
    <p:sldId id="404" r:id="rId93"/>
    <p:sldId id="405" r:id="rId94"/>
    <p:sldId id="495" r:id="rId95"/>
    <p:sldId id="406" r:id="rId96"/>
    <p:sldId id="407" r:id="rId97"/>
    <p:sldId id="408" r:id="rId98"/>
    <p:sldId id="409" r:id="rId99"/>
    <p:sldId id="410" r:id="rId100"/>
    <p:sldId id="296" r:id="rId101"/>
    <p:sldId id="297" r:id="rId102"/>
    <p:sldId id="298" r:id="rId103"/>
    <p:sldId id="299" r:id="rId104"/>
    <p:sldId id="300" r:id="rId105"/>
    <p:sldId id="301" r:id="rId106"/>
    <p:sldId id="302" r:id="rId107"/>
    <p:sldId id="303" r:id="rId108"/>
    <p:sldId id="304" r:id="rId109"/>
    <p:sldId id="471" r:id="rId110"/>
    <p:sldId id="411" r:id="rId111"/>
    <p:sldId id="412" r:id="rId112"/>
    <p:sldId id="413" r:id="rId113"/>
    <p:sldId id="472" r:id="rId114"/>
    <p:sldId id="414" r:id="rId115"/>
    <p:sldId id="305" r:id="rId116"/>
    <p:sldId id="306" r:id="rId117"/>
    <p:sldId id="307" r:id="rId118"/>
    <p:sldId id="308" r:id="rId119"/>
    <p:sldId id="309" r:id="rId120"/>
    <p:sldId id="310" r:id="rId121"/>
    <p:sldId id="311" r:id="rId122"/>
    <p:sldId id="312" r:id="rId123"/>
    <p:sldId id="313" r:id="rId124"/>
    <p:sldId id="473" r:id="rId125"/>
    <p:sldId id="415" r:id="rId126"/>
    <p:sldId id="416" r:id="rId127"/>
    <p:sldId id="314" r:id="rId128"/>
    <p:sldId id="315" r:id="rId129"/>
    <p:sldId id="316" r:id="rId130"/>
    <p:sldId id="319" r:id="rId131"/>
    <p:sldId id="320" r:id="rId132"/>
    <p:sldId id="321" r:id="rId133"/>
    <p:sldId id="417" r:id="rId134"/>
    <p:sldId id="418" r:id="rId135"/>
    <p:sldId id="317" r:id="rId136"/>
    <p:sldId id="318" r:id="rId137"/>
    <p:sldId id="322" r:id="rId138"/>
    <p:sldId id="323" r:id="rId139"/>
    <p:sldId id="419" r:id="rId140"/>
    <p:sldId id="420" r:id="rId141"/>
    <p:sldId id="474" r:id="rId142"/>
    <p:sldId id="421" r:id="rId143"/>
    <p:sldId id="422" r:id="rId144"/>
    <p:sldId id="324" r:id="rId145"/>
    <p:sldId id="325" r:id="rId146"/>
    <p:sldId id="326" r:id="rId147"/>
    <p:sldId id="423" r:id="rId148"/>
    <p:sldId id="424" r:id="rId149"/>
    <p:sldId id="425" r:id="rId150"/>
    <p:sldId id="426" r:id="rId151"/>
    <p:sldId id="427" r:id="rId152"/>
    <p:sldId id="428" r:id="rId153"/>
    <p:sldId id="429" r:id="rId154"/>
    <p:sldId id="430" r:id="rId155"/>
    <p:sldId id="431" r:id="rId156"/>
    <p:sldId id="432" r:id="rId157"/>
    <p:sldId id="433" r:id="rId158"/>
    <p:sldId id="434" r:id="rId159"/>
    <p:sldId id="435" r:id="rId160"/>
    <p:sldId id="436" r:id="rId161"/>
    <p:sldId id="437" r:id="rId162"/>
    <p:sldId id="438" r:id="rId163"/>
    <p:sldId id="475" r:id="rId164"/>
    <p:sldId id="439" r:id="rId165"/>
    <p:sldId id="440" r:id="rId166"/>
    <p:sldId id="441" r:id="rId167"/>
    <p:sldId id="442" r:id="rId168"/>
    <p:sldId id="443" r:id="rId169"/>
    <p:sldId id="444" r:id="rId170"/>
    <p:sldId id="496" r:id="rId171"/>
    <p:sldId id="445" r:id="rId172"/>
    <p:sldId id="446" r:id="rId173"/>
    <p:sldId id="476" r:id="rId174"/>
    <p:sldId id="447" r:id="rId175"/>
    <p:sldId id="448" r:id="rId176"/>
    <p:sldId id="449" r:id="rId177"/>
    <p:sldId id="450" r:id="rId178"/>
    <p:sldId id="451" r:id="rId179"/>
    <p:sldId id="452" r:id="rId180"/>
    <p:sldId id="453" r:id="rId181"/>
    <p:sldId id="454" r:id="rId182"/>
    <p:sldId id="455" r:id="rId183"/>
    <p:sldId id="388" r:id="rId184"/>
    <p:sldId id="456" r:id="rId185"/>
    <p:sldId id="457" r:id="rId186"/>
    <p:sldId id="458" r:id="rId187"/>
    <p:sldId id="459" r:id="rId188"/>
    <p:sldId id="477" r:id="rId189"/>
    <p:sldId id="460" r:id="rId190"/>
    <p:sldId id="461" r:id="rId191"/>
    <p:sldId id="462" r:id="rId192"/>
    <p:sldId id="463"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334B5-51C0-402D-AF1C-57C6912A05EB}" type="datetimeFigureOut">
              <a:rPr lang="en-IN" smtClean="0"/>
              <a:t>08-02-2024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28EBE-6EE9-4F97-8282-94D1160F69AE}" type="slidenum">
              <a:rPr lang="en-IN" smtClean="0"/>
              <a:t>‹#›</a:t>
            </a:fld>
            <a:endParaRPr lang="en-IN"/>
          </a:p>
        </p:txBody>
      </p:sp>
    </p:spTree>
    <p:extLst>
      <p:ext uri="{BB962C8B-B14F-4D97-AF65-F5344CB8AC3E}">
        <p14:creationId xmlns:p14="http://schemas.microsoft.com/office/powerpoint/2010/main" val="217397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549A-CA6D-D046-EF6F-B763DFE9E2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70D73C-E312-3A9E-B4C0-5425A6B9E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9E964-415A-E5C5-A1F6-30062F861A7F}"/>
              </a:ext>
            </a:extLst>
          </p:cNvPr>
          <p:cNvSpPr>
            <a:spLocks noGrp="1"/>
          </p:cNvSpPr>
          <p:nvPr>
            <p:ph type="dt" sz="half" idx="10"/>
          </p:nvPr>
        </p:nvSpPr>
        <p:spPr/>
        <p:txBody>
          <a:bodyPr/>
          <a:lstStyle/>
          <a:p>
            <a:fld id="{27A4E544-F22C-4FC9-8557-63CFB192EE58}" type="datetime1">
              <a:rPr lang="en-IN" smtClean="0"/>
              <a:t>08-02-2024</a:t>
            </a:fld>
            <a:endParaRPr lang="en-IN"/>
          </a:p>
        </p:txBody>
      </p:sp>
      <p:sp>
        <p:nvSpPr>
          <p:cNvPr id="5" name="Footer Placeholder 4">
            <a:extLst>
              <a:ext uri="{FF2B5EF4-FFF2-40B4-BE49-F238E27FC236}">
                <a16:creationId xmlns:a16="http://schemas.microsoft.com/office/drawing/2014/main" id="{B64673CA-BB9F-EAC3-324C-406935302E4A}"/>
              </a:ext>
            </a:extLst>
          </p:cNvPr>
          <p:cNvSpPr>
            <a:spLocks noGrp="1"/>
          </p:cNvSpPr>
          <p:nvPr>
            <p:ph type="ftr" sz="quarter" idx="11"/>
          </p:nvPr>
        </p:nvSpPr>
        <p:spPr/>
        <p:txBody>
          <a:bodyPr/>
          <a:lstStyle/>
          <a:p>
            <a:r>
              <a:rPr lang="it-IT"/>
              <a:t>A.AKILA, AP, AI&amp;DS , RMKCET</a:t>
            </a:r>
            <a:endParaRPr lang="en-IN"/>
          </a:p>
        </p:txBody>
      </p:sp>
      <p:sp>
        <p:nvSpPr>
          <p:cNvPr id="6" name="Slide Number Placeholder 5">
            <a:extLst>
              <a:ext uri="{FF2B5EF4-FFF2-40B4-BE49-F238E27FC236}">
                <a16:creationId xmlns:a16="http://schemas.microsoft.com/office/drawing/2014/main" id="{99211797-661B-E605-0918-450204476BAC}"/>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25187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CCA9-3CDA-0BF2-1980-13BAA5E032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954ECF-5AF0-1742-2567-69AD5128EE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A0C294-F6AD-B29F-DEC5-275373C61730}"/>
              </a:ext>
            </a:extLst>
          </p:cNvPr>
          <p:cNvSpPr>
            <a:spLocks noGrp="1"/>
          </p:cNvSpPr>
          <p:nvPr>
            <p:ph type="dt" sz="half" idx="10"/>
          </p:nvPr>
        </p:nvSpPr>
        <p:spPr/>
        <p:txBody>
          <a:bodyPr/>
          <a:lstStyle/>
          <a:p>
            <a:fld id="{58AD5E9C-9FF8-4B22-B25A-1AECA49EFD5B}" type="datetime1">
              <a:rPr lang="en-IN" smtClean="0"/>
              <a:t>08-02-2024</a:t>
            </a:fld>
            <a:endParaRPr lang="en-IN"/>
          </a:p>
        </p:txBody>
      </p:sp>
      <p:sp>
        <p:nvSpPr>
          <p:cNvPr id="5" name="Footer Placeholder 4">
            <a:extLst>
              <a:ext uri="{FF2B5EF4-FFF2-40B4-BE49-F238E27FC236}">
                <a16:creationId xmlns:a16="http://schemas.microsoft.com/office/drawing/2014/main" id="{E4A839B8-8C5D-A7D1-4FAE-D042029A509E}"/>
              </a:ext>
            </a:extLst>
          </p:cNvPr>
          <p:cNvSpPr>
            <a:spLocks noGrp="1"/>
          </p:cNvSpPr>
          <p:nvPr>
            <p:ph type="ftr" sz="quarter" idx="11"/>
          </p:nvPr>
        </p:nvSpPr>
        <p:spPr/>
        <p:txBody>
          <a:bodyPr/>
          <a:lstStyle/>
          <a:p>
            <a:r>
              <a:rPr lang="it-IT"/>
              <a:t>A.AKILA, AP, AI&amp;DS , RMKCET</a:t>
            </a:r>
            <a:endParaRPr lang="en-IN"/>
          </a:p>
        </p:txBody>
      </p:sp>
      <p:sp>
        <p:nvSpPr>
          <p:cNvPr id="6" name="Slide Number Placeholder 5">
            <a:extLst>
              <a:ext uri="{FF2B5EF4-FFF2-40B4-BE49-F238E27FC236}">
                <a16:creationId xmlns:a16="http://schemas.microsoft.com/office/drawing/2014/main" id="{95BC208C-5F89-1D48-9AD5-0B2262D5EA59}"/>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49048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FEC814-CDD1-E548-B55D-38876E3C36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D4EB6F-1EEF-BC3E-86D4-8E60DDBBA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A0E2F7-AFE5-9F21-56CB-AAFEB571EAED}"/>
              </a:ext>
            </a:extLst>
          </p:cNvPr>
          <p:cNvSpPr>
            <a:spLocks noGrp="1"/>
          </p:cNvSpPr>
          <p:nvPr>
            <p:ph type="dt" sz="half" idx="10"/>
          </p:nvPr>
        </p:nvSpPr>
        <p:spPr/>
        <p:txBody>
          <a:bodyPr/>
          <a:lstStyle/>
          <a:p>
            <a:fld id="{B8E1BBD5-1982-4C8F-AD5C-6BFC88A74506}" type="datetime1">
              <a:rPr lang="en-IN" smtClean="0"/>
              <a:t>08-02-2024</a:t>
            </a:fld>
            <a:endParaRPr lang="en-IN"/>
          </a:p>
        </p:txBody>
      </p:sp>
      <p:sp>
        <p:nvSpPr>
          <p:cNvPr id="5" name="Footer Placeholder 4">
            <a:extLst>
              <a:ext uri="{FF2B5EF4-FFF2-40B4-BE49-F238E27FC236}">
                <a16:creationId xmlns:a16="http://schemas.microsoft.com/office/drawing/2014/main" id="{A1A41880-C433-C70F-2F88-AC0DAEADD1F9}"/>
              </a:ext>
            </a:extLst>
          </p:cNvPr>
          <p:cNvSpPr>
            <a:spLocks noGrp="1"/>
          </p:cNvSpPr>
          <p:nvPr>
            <p:ph type="ftr" sz="quarter" idx="11"/>
          </p:nvPr>
        </p:nvSpPr>
        <p:spPr/>
        <p:txBody>
          <a:bodyPr/>
          <a:lstStyle/>
          <a:p>
            <a:r>
              <a:rPr lang="it-IT"/>
              <a:t>A.AKILA, AP, AI&amp;DS , RMKCET</a:t>
            </a:r>
            <a:endParaRPr lang="en-IN"/>
          </a:p>
        </p:txBody>
      </p:sp>
      <p:sp>
        <p:nvSpPr>
          <p:cNvPr id="6" name="Slide Number Placeholder 5">
            <a:extLst>
              <a:ext uri="{FF2B5EF4-FFF2-40B4-BE49-F238E27FC236}">
                <a16:creationId xmlns:a16="http://schemas.microsoft.com/office/drawing/2014/main" id="{D933181A-5A28-0CD8-BF49-91E5E736DC5E}"/>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79083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DB4A-EAF0-4044-F755-10FE783EA2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348642-ADF1-8031-BEE4-979E5157B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00C9BA-42AC-74CC-6A85-C11CCC851A4D}"/>
              </a:ext>
            </a:extLst>
          </p:cNvPr>
          <p:cNvSpPr>
            <a:spLocks noGrp="1"/>
          </p:cNvSpPr>
          <p:nvPr>
            <p:ph type="dt" sz="half" idx="10"/>
          </p:nvPr>
        </p:nvSpPr>
        <p:spPr/>
        <p:txBody>
          <a:bodyPr/>
          <a:lstStyle/>
          <a:p>
            <a:fld id="{8AE165C0-8DD0-47AC-B0BA-8D74F81D6B2A}" type="datetime1">
              <a:rPr lang="en-IN" smtClean="0"/>
              <a:t>08-02-2024</a:t>
            </a:fld>
            <a:endParaRPr lang="en-IN"/>
          </a:p>
        </p:txBody>
      </p:sp>
      <p:sp>
        <p:nvSpPr>
          <p:cNvPr id="5" name="Footer Placeholder 4">
            <a:extLst>
              <a:ext uri="{FF2B5EF4-FFF2-40B4-BE49-F238E27FC236}">
                <a16:creationId xmlns:a16="http://schemas.microsoft.com/office/drawing/2014/main" id="{505C9E8A-7EC5-F76A-B65A-248E4F2F48F3}"/>
              </a:ext>
            </a:extLst>
          </p:cNvPr>
          <p:cNvSpPr>
            <a:spLocks noGrp="1"/>
          </p:cNvSpPr>
          <p:nvPr>
            <p:ph type="ftr" sz="quarter" idx="11"/>
          </p:nvPr>
        </p:nvSpPr>
        <p:spPr/>
        <p:txBody>
          <a:bodyPr/>
          <a:lstStyle/>
          <a:p>
            <a:r>
              <a:rPr lang="it-IT"/>
              <a:t>A.AKILA, AP, AI&amp;DS , RMKCET</a:t>
            </a:r>
            <a:endParaRPr lang="en-IN"/>
          </a:p>
        </p:txBody>
      </p:sp>
      <p:sp>
        <p:nvSpPr>
          <p:cNvPr id="6" name="Slide Number Placeholder 5">
            <a:extLst>
              <a:ext uri="{FF2B5EF4-FFF2-40B4-BE49-F238E27FC236}">
                <a16:creationId xmlns:a16="http://schemas.microsoft.com/office/drawing/2014/main" id="{7768B735-B8F0-7871-00A8-33B16891C9FB}"/>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116583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B002-823A-23EE-0389-8EF9BF47D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8F4E81-B7FF-B4A3-A887-335160776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89603B-5A21-D70F-018A-29F6069BA0B7}"/>
              </a:ext>
            </a:extLst>
          </p:cNvPr>
          <p:cNvSpPr>
            <a:spLocks noGrp="1"/>
          </p:cNvSpPr>
          <p:nvPr>
            <p:ph type="dt" sz="half" idx="10"/>
          </p:nvPr>
        </p:nvSpPr>
        <p:spPr/>
        <p:txBody>
          <a:bodyPr/>
          <a:lstStyle/>
          <a:p>
            <a:fld id="{F5C654AC-60F6-4527-807F-FA7B2D500B4C}" type="datetime1">
              <a:rPr lang="en-IN" smtClean="0"/>
              <a:t>08-02-2024</a:t>
            </a:fld>
            <a:endParaRPr lang="en-IN"/>
          </a:p>
        </p:txBody>
      </p:sp>
      <p:sp>
        <p:nvSpPr>
          <p:cNvPr id="5" name="Footer Placeholder 4">
            <a:extLst>
              <a:ext uri="{FF2B5EF4-FFF2-40B4-BE49-F238E27FC236}">
                <a16:creationId xmlns:a16="http://schemas.microsoft.com/office/drawing/2014/main" id="{5A6A6B61-94E8-799A-A34E-CFD345C3595F}"/>
              </a:ext>
            </a:extLst>
          </p:cNvPr>
          <p:cNvSpPr>
            <a:spLocks noGrp="1"/>
          </p:cNvSpPr>
          <p:nvPr>
            <p:ph type="ftr" sz="quarter" idx="11"/>
          </p:nvPr>
        </p:nvSpPr>
        <p:spPr/>
        <p:txBody>
          <a:bodyPr/>
          <a:lstStyle/>
          <a:p>
            <a:r>
              <a:rPr lang="it-IT"/>
              <a:t>A.AKILA, AP, AI&amp;DS , RMKCET</a:t>
            </a:r>
            <a:endParaRPr lang="en-IN"/>
          </a:p>
        </p:txBody>
      </p:sp>
      <p:sp>
        <p:nvSpPr>
          <p:cNvPr id="6" name="Slide Number Placeholder 5">
            <a:extLst>
              <a:ext uri="{FF2B5EF4-FFF2-40B4-BE49-F238E27FC236}">
                <a16:creationId xmlns:a16="http://schemas.microsoft.com/office/drawing/2014/main" id="{C7853023-729E-37D2-170C-A2447DE779FB}"/>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224806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91032-9859-EAC5-75A1-C6587C6703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48F138-9949-DB01-33E1-AD1CD66C6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A30F1D-7554-A46D-DD1D-F15F00B8A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1AF6F3-2C2D-3E9A-DB20-DF4E5C21E750}"/>
              </a:ext>
            </a:extLst>
          </p:cNvPr>
          <p:cNvSpPr>
            <a:spLocks noGrp="1"/>
          </p:cNvSpPr>
          <p:nvPr>
            <p:ph type="dt" sz="half" idx="10"/>
          </p:nvPr>
        </p:nvSpPr>
        <p:spPr/>
        <p:txBody>
          <a:bodyPr/>
          <a:lstStyle/>
          <a:p>
            <a:fld id="{D78BB726-B311-4B1A-9B2E-14A95B900621}" type="datetime1">
              <a:rPr lang="en-IN" smtClean="0"/>
              <a:t>08-02-2024</a:t>
            </a:fld>
            <a:endParaRPr lang="en-IN"/>
          </a:p>
        </p:txBody>
      </p:sp>
      <p:sp>
        <p:nvSpPr>
          <p:cNvPr id="6" name="Footer Placeholder 5">
            <a:extLst>
              <a:ext uri="{FF2B5EF4-FFF2-40B4-BE49-F238E27FC236}">
                <a16:creationId xmlns:a16="http://schemas.microsoft.com/office/drawing/2014/main" id="{8AB683A5-AE5E-9CAD-6551-C3B64CC7F76D}"/>
              </a:ext>
            </a:extLst>
          </p:cNvPr>
          <p:cNvSpPr>
            <a:spLocks noGrp="1"/>
          </p:cNvSpPr>
          <p:nvPr>
            <p:ph type="ftr" sz="quarter" idx="11"/>
          </p:nvPr>
        </p:nvSpPr>
        <p:spPr/>
        <p:txBody>
          <a:bodyPr/>
          <a:lstStyle/>
          <a:p>
            <a:r>
              <a:rPr lang="it-IT"/>
              <a:t>A.AKILA, AP, AI&amp;DS , RMKCET</a:t>
            </a:r>
            <a:endParaRPr lang="en-IN"/>
          </a:p>
        </p:txBody>
      </p:sp>
      <p:sp>
        <p:nvSpPr>
          <p:cNvPr id="7" name="Slide Number Placeholder 6">
            <a:extLst>
              <a:ext uri="{FF2B5EF4-FFF2-40B4-BE49-F238E27FC236}">
                <a16:creationId xmlns:a16="http://schemas.microsoft.com/office/drawing/2014/main" id="{5C2C844D-7FF0-C88A-7267-EC260632D919}"/>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279608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B439-0C5F-3B99-9EC3-214B54FEB2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F72CC5-6064-2048-685A-FB960712C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CA04E-3681-B0BE-C180-7B7CE6518C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050FBC-3FC8-660F-F1C5-DF8A13463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0BDE01-583D-C70A-0B9D-D83FDD327A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C81ABF-EE0A-133F-5A91-FC98265680FB}"/>
              </a:ext>
            </a:extLst>
          </p:cNvPr>
          <p:cNvSpPr>
            <a:spLocks noGrp="1"/>
          </p:cNvSpPr>
          <p:nvPr>
            <p:ph type="dt" sz="half" idx="10"/>
          </p:nvPr>
        </p:nvSpPr>
        <p:spPr/>
        <p:txBody>
          <a:bodyPr/>
          <a:lstStyle/>
          <a:p>
            <a:fld id="{3532DBCE-975A-42A4-BE3B-271472BD13C8}" type="datetime1">
              <a:rPr lang="en-IN" smtClean="0"/>
              <a:t>08-02-2024</a:t>
            </a:fld>
            <a:endParaRPr lang="en-IN"/>
          </a:p>
        </p:txBody>
      </p:sp>
      <p:sp>
        <p:nvSpPr>
          <p:cNvPr id="8" name="Footer Placeholder 7">
            <a:extLst>
              <a:ext uri="{FF2B5EF4-FFF2-40B4-BE49-F238E27FC236}">
                <a16:creationId xmlns:a16="http://schemas.microsoft.com/office/drawing/2014/main" id="{07456136-C0AA-4F30-8D0A-53B79C065E23}"/>
              </a:ext>
            </a:extLst>
          </p:cNvPr>
          <p:cNvSpPr>
            <a:spLocks noGrp="1"/>
          </p:cNvSpPr>
          <p:nvPr>
            <p:ph type="ftr" sz="quarter" idx="11"/>
          </p:nvPr>
        </p:nvSpPr>
        <p:spPr/>
        <p:txBody>
          <a:bodyPr/>
          <a:lstStyle/>
          <a:p>
            <a:r>
              <a:rPr lang="it-IT"/>
              <a:t>A.AKILA, AP, AI&amp;DS , RMKCET</a:t>
            </a:r>
            <a:endParaRPr lang="en-IN"/>
          </a:p>
        </p:txBody>
      </p:sp>
      <p:sp>
        <p:nvSpPr>
          <p:cNvPr id="9" name="Slide Number Placeholder 8">
            <a:extLst>
              <a:ext uri="{FF2B5EF4-FFF2-40B4-BE49-F238E27FC236}">
                <a16:creationId xmlns:a16="http://schemas.microsoft.com/office/drawing/2014/main" id="{3B9ABC8D-A17A-C9EF-7357-FBCE8CE142AE}"/>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427743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8099-E4F7-5A44-D1F0-017685FD12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F4C6A9-8592-5BE2-D73B-8859BAAD49A3}"/>
              </a:ext>
            </a:extLst>
          </p:cNvPr>
          <p:cNvSpPr>
            <a:spLocks noGrp="1"/>
          </p:cNvSpPr>
          <p:nvPr>
            <p:ph type="dt" sz="half" idx="10"/>
          </p:nvPr>
        </p:nvSpPr>
        <p:spPr/>
        <p:txBody>
          <a:bodyPr/>
          <a:lstStyle/>
          <a:p>
            <a:fld id="{6DAA736B-698B-4760-B8F2-ACD28DBF3AA1}" type="datetime1">
              <a:rPr lang="en-IN" smtClean="0"/>
              <a:t>08-02-2024</a:t>
            </a:fld>
            <a:endParaRPr lang="en-IN"/>
          </a:p>
        </p:txBody>
      </p:sp>
      <p:sp>
        <p:nvSpPr>
          <p:cNvPr id="4" name="Footer Placeholder 3">
            <a:extLst>
              <a:ext uri="{FF2B5EF4-FFF2-40B4-BE49-F238E27FC236}">
                <a16:creationId xmlns:a16="http://schemas.microsoft.com/office/drawing/2014/main" id="{CF063351-019F-E63B-DBF5-0E500C8C1092}"/>
              </a:ext>
            </a:extLst>
          </p:cNvPr>
          <p:cNvSpPr>
            <a:spLocks noGrp="1"/>
          </p:cNvSpPr>
          <p:nvPr>
            <p:ph type="ftr" sz="quarter" idx="11"/>
          </p:nvPr>
        </p:nvSpPr>
        <p:spPr/>
        <p:txBody>
          <a:bodyPr/>
          <a:lstStyle/>
          <a:p>
            <a:r>
              <a:rPr lang="it-IT"/>
              <a:t>A.AKILA, AP, AI&amp;DS , RMKCET</a:t>
            </a:r>
            <a:endParaRPr lang="en-IN"/>
          </a:p>
        </p:txBody>
      </p:sp>
      <p:sp>
        <p:nvSpPr>
          <p:cNvPr id="5" name="Slide Number Placeholder 4">
            <a:extLst>
              <a:ext uri="{FF2B5EF4-FFF2-40B4-BE49-F238E27FC236}">
                <a16:creationId xmlns:a16="http://schemas.microsoft.com/office/drawing/2014/main" id="{B9BD9001-262D-C70E-B56D-CFFEFF1804DB}"/>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347024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4FF182-03A9-C493-94EC-BB1871B3B905}"/>
              </a:ext>
            </a:extLst>
          </p:cNvPr>
          <p:cNvSpPr>
            <a:spLocks noGrp="1"/>
          </p:cNvSpPr>
          <p:nvPr>
            <p:ph type="dt" sz="half" idx="10"/>
          </p:nvPr>
        </p:nvSpPr>
        <p:spPr/>
        <p:txBody>
          <a:bodyPr/>
          <a:lstStyle/>
          <a:p>
            <a:fld id="{60583F4D-C901-4D8A-A8A2-F18607257DD8}" type="datetime1">
              <a:rPr lang="en-IN" smtClean="0"/>
              <a:t>08-02-2024</a:t>
            </a:fld>
            <a:endParaRPr lang="en-IN"/>
          </a:p>
        </p:txBody>
      </p:sp>
      <p:sp>
        <p:nvSpPr>
          <p:cNvPr id="3" name="Footer Placeholder 2">
            <a:extLst>
              <a:ext uri="{FF2B5EF4-FFF2-40B4-BE49-F238E27FC236}">
                <a16:creationId xmlns:a16="http://schemas.microsoft.com/office/drawing/2014/main" id="{26023C59-AE98-2F3F-3CC7-690B68C20F96}"/>
              </a:ext>
            </a:extLst>
          </p:cNvPr>
          <p:cNvSpPr>
            <a:spLocks noGrp="1"/>
          </p:cNvSpPr>
          <p:nvPr>
            <p:ph type="ftr" sz="quarter" idx="11"/>
          </p:nvPr>
        </p:nvSpPr>
        <p:spPr/>
        <p:txBody>
          <a:bodyPr/>
          <a:lstStyle/>
          <a:p>
            <a:r>
              <a:rPr lang="it-IT"/>
              <a:t>A.AKILA, AP, AI&amp;DS , RMKCET</a:t>
            </a:r>
            <a:endParaRPr lang="en-IN"/>
          </a:p>
        </p:txBody>
      </p:sp>
      <p:sp>
        <p:nvSpPr>
          <p:cNvPr id="4" name="Slide Number Placeholder 3">
            <a:extLst>
              <a:ext uri="{FF2B5EF4-FFF2-40B4-BE49-F238E27FC236}">
                <a16:creationId xmlns:a16="http://schemas.microsoft.com/office/drawing/2014/main" id="{C494E8EC-B1E2-0EB9-F0D5-F046A5C447A9}"/>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44583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6731-0946-3B22-B679-72B4C9339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CB1EF4-FEB4-5F01-1530-61A51B2AD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F81101-EEAF-2291-2C34-AA6279995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52602-43BF-AB3C-5F13-90D56D2BE154}"/>
              </a:ext>
            </a:extLst>
          </p:cNvPr>
          <p:cNvSpPr>
            <a:spLocks noGrp="1"/>
          </p:cNvSpPr>
          <p:nvPr>
            <p:ph type="dt" sz="half" idx="10"/>
          </p:nvPr>
        </p:nvSpPr>
        <p:spPr/>
        <p:txBody>
          <a:bodyPr/>
          <a:lstStyle/>
          <a:p>
            <a:fld id="{AF3FEA76-9402-424D-9DC3-DE951E796D20}" type="datetime1">
              <a:rPr lang="en-IN" smtClean="0"/>
              <a:t>08-02-2024</a:t>
            </a:fld>
            <a:endParaRPr lang="en-IN"/>
          </a:p>
        </p:txBody>
      </p:sp>
      <p:sp>
        <p:nvSpPr>
          <p:cNvPr id="6" name="Footer Placeholder 5">
            <a:extLst>
              <a:ext uri="{FF2B5EF4-FFF2-40B4-BE49-F238E27FC236}">
                <a16:creationId xmlns:a16="http://schemas.microsoft.com/office/drawing/2014/main" id="{CE6B7EBC-5069-00F1-CF0D-D7FFD3F7EEE6}"/>
              </a:ext>
            </a:extLst>
          </p:cNvPr>
          <p:cNvSpPr>
            <a:spLocks noGrp="1"/>
          </p:cNvSpPr>
          <p:nvPr>
            <p:ph type="ftr" sz="quarter" idx="11"/>
          </p:nvPr>
        </p:nvSpPr>
        <p:spPr/>
        <p:txBody>
          <a:bodyPr/>
          <a:lstStyle/>
          <a:p>
            <a:r>
              <a:rPr lang="it-IT"/>
              <a:t>A.AKILA, AP, AI&amp;DS , RMKCET</a:t>
            </a:r>
            <a:endParaRPr lang="en-IN"/>
          </a:p>
        </p:txBody>
      </p:sp>
      <p:sp>
        <p:nvSpPr>
          <p:cNvPr id="7" name="Slide Number Placeholder 6">
            <a:extLst>
              <a:ext uri="{FF2B5EF4-FFF2-40B4-BE49-F238E27FC236}">
                <a16:creationId xmlns:a16="http://schemas.microsoft.com/office/drawing/2014/main" id="{488F8E07-995D-A8B8-CB39-AB3B5D28E67D}"/>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3626721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DA6D-8E79-9E4E-A2F6-F205469CF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7C2377-50F7-42F5-36E4-35704F147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3DBD22-8C3A-036C-7712-C0AA9F72C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D9C2B-4D79-0A57-9F2B-DB0A16DBA13B}"/>
              </a:ext>
            </a:extLst>
          </p:cNvPr>
          <p:cNvSpPr>
            <a:spLocks noGrp="1"/>
          </p:cNvSpPr>
          <p:nvPr>
            <p:ph type="dt" sz="half" idx="10"/>
          </p:nvPr>
        </p:nvSpPr>
        <p:spPr/>
        <p:txBody>
          <a:bodyPr/>
          <a:lstStyle/>
          <a:p>
            <a:fld id="{43BAA7C7-F516-42B3-8A0E-4BD1CA72068D}" type="datetime1">
              <a:rPr lang="en-IN" smtClean="0"/>
              <a:t>08-02-2024</a:t>
            </a:fld>
            <a:endParaRPr lang="en-IN"/>
          </a:p>
        </p:txBody>
      </p:sp>
      <p:sp>
        <p:nvSpPr>
          <p:cNvPr id="6" name="Footer Placeholder 5">
            <a:extLst>
              <a:ext uri="{FF2B5EF4-FFF2-40B4-BE49-F238E27FC236}">
                <a16:creationId xmlns:a16="http://schemas.microsoft.com/office/drawing/2014/main" id="{F673F01C-9B37-0962-FFDE-155266ED498C}"/>
              </a:ext>
            </a:extLst>
          </p:cNvPr>
          <p:cNvSpPr>
            <a:spLocks noGrp="1"/>
          </p:cNvSpPr>
          <p:nvPr>
            <p:ph type="ftr" sz="quarter" idx="11"/>
          </p:nvPr>
        </p:nvSpPr>
        <p:spPr/>
        <p:txBody>
          <a:bodyPr/>
          <a:lstStyle/>
          <a:p>
            <a:r>
              <a:rPr lang="it-IT"/>
              <a:t>A.AKILA, AP, AI&amp;DS , RMKCET</a:t>
            </a:r>
            <a:endParaRPr lang="en-IN"/>
          </a:p>
        </p:txBody>
      </p:sp>
      <p:sp>
        <p:nvSpPr>
          <p:cNvPr id="7" name="Slide Number Placeholder 6">
            <a:extLst>
              <a:ext uri="{FF2B5EF4-FFF2-40B4-BE49-F238E27FC236}">
                <a16:creationId xmlns:a16="http://schemas.microsoft.com/office/drawing/2014/main" id="{D67C372D-578A-AF7E-4629-F9A36F31E180}"/>
              </a:ext>
            </a:extLst>
          </p:cNvPr>
          <p:cNvSpPr>
            <a:spLocks noGrp="1"/>
          </p:cNvSpPr>
          <p:nvPr>
            <p:ph type="sldNum" sz="quarter" idx="12"/>
          </p:nvPr>
        </p:nvSpPr>
        <p:spPr/>
        <p:txBody>
          <a:bodyPr/>
          <a:lstStyle/>
          <a:p>
            <a:fld id="{6A84D719-E742-4C36-B009-5FDDCB0D0261}" type="slidenum">
              <a:rPr lang="en-IN" smtClean="0"/>
              <a:t>‹#›</a:t>
            </a:fld>
            <a:endParaRPr lang="en-IN"/>
          </a:p>
        </p:txBody>
      </p:sp>
    </p:spTree>
    <p:extLst>
      <p:ext uri="{BB962C8B-B14F-4D97-AF65-F5344CB8AC3E}">
        <p14:creationId xmlns:p14="http://schemas.microsoft.com/office/powerpoint/2010/main" val="26835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D617F6-6732-57B3-0C44-9432D73CE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021E0B-E147-3EE2-8E27-79F00C88A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8A354E-7BB7-597E-0D28-DA7239A34D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DF3FD-164E-47EC-B7D4-51B12FEABF23}" type="datetime1">
              <a:rPr lang="en-IN" smtClean="0"/>
              <a:t>08-02-2024</a:t>
            </a:fld>
            <a:endParaRPr lang="en-IN"/>
          </a:p>
        </p:txBody>
      </p:sp>
      <p:sp>
        <p:nvSpPr>
          <p:cNvPr id="5" name="Footer Placeholder 4">
            <a:extLst>
              <a:ext uri="{FF2B5EF4-FFF2-40B4-BE49-F238E27FC236}">
                <a16:creationId xmlns:a16="http://schemas.microsoft.com/office/drawing/2014/main" id="{CA989E68-9633-E84B-AEC3-88F93E85CD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A.AKILA, AP, AI&amp;DS , RMKCET</a:t>
            </a:r>
            <a:endParaRPr lang="en-IN"/>
          </a:p>
        </p:txBody>
      </p:sp>
      <p:sp>
        <p:nvSpPr>
          <p:cNvPr id="6" name="Slide Number Placeholder 5">
            <a:extLst>
              <a:ext uri="{FF2B5EF4-FFF2-40B4-BE49-F238E27FC236}">
                <a16:creationId xmlns:a16="http://schemas.microsoft.com/office/drawing/2014/main" id="{FF6383FD-A611-2D04-D530-84F8B24F1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4D719-E742-4C36-B009-5FDDCB0D0261}" type="slidenum">
              <a:rPr lang="en-IN" smtClean="0"/>
              <a:t>‹#›</a:t>
            </a:fld>
            <a:endParaRPr lang="en-IN"/>
          </a:p>
        </p:txBody>
      </p:sp>
    </p:spTree>
    <p:extLst>
      <p:ext uri="{BB962C8B-B14F-4D97-AF65-F5344CB8AC3E}">
        <p14:creationId xmlns:p14="http://schemas.microsoft.com/office/powerpoint/2010/main" val="4159737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5.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7.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92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04DB-94DA-9A28-7478-F3692027D46A}"/>
              </a:ext>
            </a:extLst>
          </p:cNvPr>
          <p:cNvSpPr>
            <a:spLocks noGrp="1"/>
          </p:cNvSpPr>
          <p:nvPr>
            <p:ph type="ctrTitle"/>
          </p:nvPr>
        </p:nvSpPr>
        <p:spPr/>
        <p:txBody>
          <a:bodyPr/>
          <a:lstStyle/>
          <a:p>
            <a:r>
              <a:rPr lang="en-IN" dirty="0"/>
              <a:t>22AI401 - MACHINE LEARNING </a:t>
            </a:r>
          </a:p>
        </p:txBody>
      </p:sp>
      <p:sp>
        <p:nvSpPr>
          <p:cNvPr id="3" name="Subtitle 2">
            <a:extLst>
              <a:ext uri="{FF2B5EF4-FFF2-40B4-BE49-F238E27FC236}">
                <a16:creationId xmlns:a16="http://schemas.microsoft.com/office/drawing/2014/main" id="{C54C12EA-3A32-BF9A-3E3D-7FF5D7FA9F78}"/>
              </a:ext>
            </a:extLst>
          </p:cNvPr>
          <p:cNvSpPr>
            <a:spLocks noGrp="1"/>
          </p:cNvSpPr>
          <p:nvPr>
            <p:ph type="subTitle" idx="1"/>
          </p:nvPr>
        </p:nvSpPr>
        <p:spPr>
          <a:xfrm>
            <a:off x="1524000" y="4079875"/>
            <a:ext cx="9858375" cy="1655762"/>
          </a:xfrm>
        </p:spPr>
        <p:txBody>
          <a:bodyPr>
            <a:normAutofit fontScale="92500" lnSpcReduction="20000"/>
          </a:bodyPr>
          <a:lstStyle/>
          <a:p>
            <a:pPr algn="just"/>
            <a:r>
              <a:rPr lang="en-US" b="1" dirty="0"/>
              <a:t>UNIT I INTRODUCTION                                                                                                   9+6 </a:t>
            </a:r>
          </a:p>
          <a:p>
            <a:pPr algn="just"/>
            <a:r>
              <a:rPr lang="en-US" dirty="0"/>
              <a:t>Machine Learning – Types – Applications – Preparing to Model – Activities – Data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86165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EB42-DA6C-DE53-6294-A39C2EE96ACC}"/>
              </a:ext>
            </a:extLst>
          </p:cNvPr>
          <p:cNvSpPr>
            <a:spLocks noGrp="1"/>
          </p:cNvSpPr>
          <p:nvPr>
            <p:ph type="title"/>
          </p:nvPr>
        </p:nvSpPr>
        <p:spPr/>
        <p:txBody>
          <a:bodyPr>
            <a:normAutofit/>
          </a:bodyPr>
          <a:lstStyle/>
          <a:p>
            <a:r>
              <a:rPr lang="en-IN" sz="2800" dirty="0">
                <a:solidFill>
                  <a:srgbClr val="FF0000"/>
                </a:solidFill>
                <a:latin typeface="Comic Sans MS" panose="030F0702030302020204" pitchFamily="66" charset="0"/>
              </a:rPr>
              <a:t>Well-posed learning problem</a:t>
            </a:r>
            <a:br>
              <a:rPr lang="en-IN" sz="2800" dirty="0">
                <a:solidFill>
                  <a:srgbClr val="FF0000"/>
                </a:solidFill>
                <a:latin typeface="Comic Sans MS" panose="030F0702030302020204" pitchFamily="66" charset="0"/>
              </a:rPr>
            </a:br>
            <a:endParaRPr lang="en-IN" sz="2800" dirty="0">
              <a:solidFill>
                <a:srgbClr val="FF0000"/>
              </a:solidFill>
            </a:endParaRPr>
          </a:p>
        </p:txBody>
      </p:sp>
      <p:sp>
        <p:nvSpPr>
          <p:cNvPr id="3" name="Content Placeholder 2">
            <a:extLst>
              <a:ext uri="{FF2B5EF4-FFF2-40B4-BE49-F238E27FC236}">
                <a16:creationId xmlns:a16="http://schemas.microsoft.com/office/drawing/2014/main" id="{72010C4F-DDB8-F1C5-6CB7-383C87908A6B}"/>
              </a:ext>
            </a:extLst>
          </p:cNvPr>
          <p:cNvSpPr>
            <a:spLocks noGrp="1"/>
          </p:cNvSpPr>
          <p:nvPr>
            <p:ph idx="1"/>
          </p:nvPr>
        </p:nvSpPr>
        <p:spPr>
          <a:xfrm>
            <a:off x="838200" y="1171202"/>
            <a:ext cx="10515600" cy="4351338"/>
          </a:xfrm>
        </p:spPr>
        <p:txBody>
          <a:bodyPr>
            <a:normAutofit/>
          </a:bodyPr>
          <a:lstStyle/>
          <a:p>
            <a:pPr>
              <a:lnSpc>
                <a:spcPct val="200000"/>
              </a:lnSpc>
            </a:pPr>
            <a:r>
              <a:rPr lang="en-US" sz="2000" dirty="0">
                <a:solidFill>
                  <a:srgbClr val="333333"/>
                </a:solidFill>
                <a:latin typeface="Microsoft Sans Serif" panose="020B0604020202020204" pitchFamily="34" charset="0"/>
              </a:rPr>
              <a:t>For defining a new problem, which can be solved using machine learning, a simple framework, highlighted below, can </a:t>
            </a:r>
            <a:r>
              <a:rPr lang="en-IN" sz="2000" dirty="0">
                <a:solidFill>
                  <a:srgbClr val="333333"/>
                </a:solidFill>
                <a:latin typeface="Microsoft Sans Serif" panose="020B0604020202020204" pitchFamily="34" charset="0"/>
              </a:rPr>
              <a:t>be used. </a:t>
            </a:r>
            <a:endParaRPr lang="en-US" sz="2000" dirty="0">
              <a:solidFill>
                <a:srgbClr val="333333"/>
              </a:solidFill>
              <a:latin typeface="Microsoft Sans Serif" panose="020B0604020202020204" pitchFamily="34" charset="0"/>
            </a:endParaRPr>
          </a:p>
          <a:p>
            <a:pPr marL="0" indent="0">
              <a:lnSpc>
                <a:spcPct val="200000"/>
              </a:lnSpc>
              <a:buNone/>
            </a:pPr>
            <a:r>
              <a:rPr lang="en-US" sz="2000" dirty="0">
                <a:solidFill>
                  <a:srgbClr val="333333"/>
                </a:solidFill>
                <a:latin typeface="Microsoft Sans Serif" panose="020B0604020202020204" pitchFamily="34" charset="0"/>
              </a:rPr>
              <a:t>1. What is the problem?</a:t>
            </a:r>
          </a:p>
          <a:p>
            <a:pPr marL="0" indent="0">
              <a:lnSpc>
                <a:spcPct val="200000"/>
              </a:lnSpc>
              <a:buNone/>
            </a:pPr>
            <a:r>
              <a:rPr lang="en-US" sz="2000" dirty="0">
                <a:solidFill>
                  <a:srgbClr val="333333"/>
                </a:solidFill>
                <a:latin typeface="Microsoft Sans Serif" panose="020B0604020202020204" pitchFamily="34" charset="0"/>
              </a:rPr>
              <a:t>2. Why does the problem need to be solved?</a:t>
            </a:r>
          </a:p>
          <a:p>
            <a:pPr marL="0" indent="0">
              <a:lnSpc>
                <a:spcPct val="200000"/>
              </a:lnSpc>
              <a:buNone/>
            </a:pPr>
            <a:r>
              <a:rPr lang="en-US" sz="2000" dirty="0">
                <a:solidFill>
                  <a:srgbClr val="333333"/>
                </a:solidFill>
                <a:latin typeface="Microsoft Sans Serif" panose="020B0604020202020204" pitchFamily="34" charset="0"/>
              </a:rPr>
              <a:t>3. How to solve the problem?</a:t>
            </a:r>
            <a:endParaRPr lang="en-IN" sz="2000" dirty="0"/>
          </a:p>
        </p:txBody>
      </p:sp>
    </p:spTree>
    <p:extLst>
      <p:ext uri="{BB962C8B-B14F-4D97-AF65-F5344CB8AC3E}">
        <p14:creationId xmlns:p14="http://schemas.microsoft.com/office/powerpoint/2010/main" val="975168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79B-CE81-BA95-416E-F027E1443902}"/>
              </a:ext>
            </a:extLst>
          </p:cNvPr>
          <p:cNvSpPr>
            <a:spLocks noGrp="1"/>
          </p:cNvSpPr>
          <p:nvPr>
            <p:ph type="title"/>
          </p:nvPr>
        </p:nvSpPr>
        <p:spPr/>
        <p:txBody>
          <a:bodyPr/>
          <a:lstStyle/>
          <a:p>
            <a:r>
              <a:rPr lang="en-US" b="1" dirty="0"/>
              <a:t>Plotting and exploring numerical data -</a:t>
            </a:r>
            <a:r>
              <a:rPr lang="en-IN" dirty="0"/>
              <a:t> Box plots </a:t>
            </a:r>
            <a:endParaRPr lang="en-IN" b="1" dirty="0"/>
          </a:p>
        </p:txBody>
      </p:sp>
      <p:sp>
        <p:nvSpPr>
          <p:cNvPr id="3" name="Content Placeholder 2">
            <a:extLst>
              <a:ext uri="{FF2B5EF4-FFF2-40B4-BE49-F238E27FC236}">
                <a16:creationId xmlns:a16="http://schemas.microsoft.com/office/drawing/2014/main" id="{01006C66-2B16-B51A-FF72-19FC5794A706}"/>
              </a:ext>
            </a:extLst>
          </p:cNvPr>
          <p:cNvSpPr>
            <a:spLocks noGrp="1"/>
          </p:cNvSpPr>
          <p:nvPr>
            <p:ph idx="1"/>
          </p:nvPr>
        </p:nvSpPr>
        <p:spPr/>
        <p:txBody>
          <a:bodyPr/>
          <a:lstStyle/>
          <a:p>
            <a:r>
              <a:rPr lang="en-US" dirty="0"/>
              <a:t>A box plot is an extremely effective mechanism to get a one-shot view and understand the nature of the data.</a:t>
            </a:r>
            <a:endParaRPr lang="en-IN" dirty="0"/>
          </a:p>
        </p:txBody>
      </p:sp>
      <p:pic>
        <p:nvPicPr>
          <p:cNvPr id="5" name="Picture 4">
            <a:extLst>
              <a:ext uri="{FF2B5EF4-FFF2-40B4-BE49-F238E27FC236}">
                <a16:creationId xmlns:a16="http://schemas.microsoft.com/office/drawing/2014/main" id="{D5BB9643-B9A5-EDAB-6F7E-DB5636D2C3A7}"/>
              </a:ext>
            </a:extLst>
          </p:cNvPr>
          <p:cNvPicPr>
            <a:picLocks noChangeAspect="1"/>
          </p:cNvPicPr>
          <p:nvPr/>
        </p:nvPicPr>
        <p:blipFill>
          <a:blip r:embed="rId2"/>
          <a:stretch>
            <a:fillRect/>
          </a:stretch>
        </p:blipFill>
        <p:spPr>
          <a:xfrm>
            <a:off x="6876239" y="2272481"/>
            <a:ext cx="4829985" cy="4351338"/>
          </a:xfrm>
          <a:prstGeom prst="rect">
            <a:avLst/>
          </a:prstGeom>
        </p:spPr>
      </p:pic>
    </p:spTree>
    <p:extLst>
      <p:ext uri="{BB962C8B-B14F-4D97-AF65-F5344CB8AC3E}">
        <p14:creationId xmlns:p14="http://schemas.microsoft.com/office/powerpoint/2010/main" val="102307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1EB262-865C-7A01-86F8-6DBBC24212C5}"/>
              </a:ext>
            </a:extLst>
          </p:cNvPr>
          <p:cNvSpPr>
            <a:spLocks noGrp="1"/>
          </p:cNvSpPr>
          <p:nvPr>
            <p:ph idx="1"/>
          </p:nvPr>
        </p:nvSpPr>
        <p:spPr>
          <a:xfrm>
            <a:off x="838200" y="167148"/>
            <a:ext cx="10515600" cy="6009815"/>
          </a:xfrm>
        </p:spPr>
        <p:txBody>
          <a:bodyPr>
            <a:normAutofit fontScale="77500" lnSpcReduction="20000"/>
          </a:bodyPr>
          <a:lstStyle/>
          <a:p>
            <a:pPr algn="just"/>
            <a:r>
              <a:rPr lang="en-US" dirty="0"/>
              <a:t>The central rectangle or the box spans from first to third quartile (i.e. Q1 to Q3), thus giving the inter-quartile range (IQR). </a:t>
            </a:r>
          </a:p>
          <a:p>
            <a:pPr algn="just"/>
            <a:r>
              <a:rPr lang="en-US" dirty="0"/>
              <a:t>Median is given by the line or band within the box.</a:t>
            </a:r>
          </a:p>
          <a:p>
            <a:pPr algn="just"/>
            <a:r>
              <a:rPr lang="en-US" dirty="0"/>
              <a:t>The lower whisker extends up to 1.5 times of the inter-quartile range (or IQR) from the bottom of the box, i.e. the first quartile or Q1. However, the actual length of the lower whisker depends on the lowest data value that falls within (Q1 − 1.5 times of IQR). Let’s try to understand this with an example. Say for a specific set of data, Q1 = 73, median = 76 and Q3 = 79. Hence, IQR will be 6 (i.e. Q3 – Q1).So, lower whisker can extend maximum till (Q1 – 1.5 × IQR) = 73 – 1.5 × 6 = 64. However, say there are lower range data values such as 70, 63, and 60. So, the lower whisker will come at 70 as this is the lowest data value larger than 64. </a:t>
            </a:r>
          </a:p>
          <a:p>
            <a:pPr algn="just"/>
            <a:r>
              <a:rPr lang="en-US" dirty="0"/>
              <a:t>The upper whisker extends up to 1.5 as times of the inter-quartile range (or IQR) from the top of the box, i.e. the third quartile or Q3. Similar to lower whisker, the actual length of the upper whisker will also depend on the highest data value that falls within (Q3 + 1.5 times of IQR). Let’s try to understand this with an example. For the same set of data mentioned in the above point, upper whisker can extend maximum till (Q3 + 1.5 × IQR) = 79 + 1.5 × 6 = 88. If there is higher range of data values like 82, 84, and 89. So, the upper whisker will come at 84 as this is the highest data value lower than 88.</a:t>
            </a:r>
          </a:p>
          <a:p>
            <a:pPr algn="just"/>
            <a:r>
              <a:rPr lang="en-US" dirty="0"/>
              <a:t> The data values coming beyond the lower or upper whiskers are the ones which are of unusually low or high values respectively. These are the outliers, which may deserve special consideration</a:t>
            </a:r>
            <a:endParaRPr lang="en-IN" dirty="0"/>
          </a:p>
        </p:txBody>
      </p:sp>
    </p:spTree>
    <p:extLst>
      <p:ext uri="{BB962C8B-B14F-4D97-AF65-F5344CB8AC3E}">
        <p14:creationId xmlns:p14="http://schemas.microsoft.com/office/powerpoint/2010/main" val="2305635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A089BA-67E9-B868-42BF-7FCF5129E22F}"/>
              </a:ext>
            </a:extLst>
          </p:cNvPr>
          <p:cNvSpPr>
            <a:spLocks noGrp="1"/>
          </p:cNvSpPr>
          <p:nvPr>
            <p:ph idx="1"/>
          </p:nvPr>
        </p:nvSpPr>
        <p:spPr>
          <a:xfrm>
            <a:off x="838200" y="363794"/>
            <a:ext cx="10515600" cy="5813169"/>
          </a:xfrm>
        </p:spPr>
        <p:txBody>
          <a:bodyPr/>
          <a:lstStyle/>
          <a:p>
            <a:r>
              <a:rPr lang="en-US" dirty="0"/>
              <a:t>Let’s visualize the box plot for the three attributes </a:t>
            </a:r>
            <a:r>
              <a:rPr lang="en-US" b="1" dirty="0"/>
              <a:t>- ‘cylinders’, ‘displacement’, and ‘origin</a:t>
            </a:r>
            <a:r>
              <a:rPr lang="en-US" dirty="0"/>
              <a:t>’. We will also review the box plot of another attribute in which the deviation between mean and median is very little and see what the basic difference in the respective box plots</a:t>
            </a:r>
            <a:endParaRPr lang="en-IN" dirty="0"/>
          </a:p>
        </p:txBody>
      </p:sp>
      <p:pic>
        <p:nvPicPr>
          <p:cNvPr id="5" name="Picture 4">
            <a:extLst>
              <a:ext uri="{FF2B5EF4-FFF2-40B4-BE49-F238E27FC236}">
                <a16:creationId xmlns:a16="http://schemas.microsoft.com/office/drawing/2014/main" id="{3F216B2C-2394-77ED-51F1-ACB3C1F0B7E4}"/>
              </a:ext>
            </a:extLst>
          </p:cNvPr>
          <p:cNvPicPr>
            <a:picLocks noChangeAspect="1"/>
          </p:cNvPicPr>
          <p:nvPr/>
        </p:nvPicPr>
        <p:blipFill>
          <a:blip r:embed="rId2"/>
          <a:stretch>
            <a:fillRect/>
          </a:stretch>
        </p:blipFill>
        <p:spPr>
          <a:xfrm>
            <a:off x="4651414" y="2250358"/>
            <a:ext cx="5185759" cy="4012790"/>
          </a:xfrm>
          <a:prstGeom prst="rect">
            <a:avLst/>
          </a:prstGeom>
        </p:spPr>
      </p:pic>
    </p:spTree>
    <p:extLst>
      <p:ext uri="{BB962C8B-B14F-4D97-AF65-F5344CB8AC3E}">
        <p14:creationId xmlns:p14="http://schemas.microsoft.com/office/powerpoint/2010/main" val="483921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EDB4-C107-0755-F29A-B1AE9A58D68F}"/>
              </a:ext>
            </a:extLst>
          </p:cNvPr>
          <p:cNvSpPr>
            <a:spLocks noGrp="1"/>
          </p:cNvSpPr>
          <p:nvPr>
            <p:ph type="title"/>
          </p:nvPr>
        </p:nvSpPr>
        <p:spPr/>
        <p:txBody>
          <a:bodyPr/>
          <a:lstStyle/>
          <a:p>
            <a:r>
              <a:rPr lang="en-IN" dirty="0"/>
              <a:t> Analysing box plot for ‘cylinders’ </a:t>
            </a:r>
          </a:p>
        </p:txBody>
      </p:sp>
      <p:pic>
        <p:nvPicPr>
          <p:cNvPr id="5" name="Content Placeholder 4">
            <a:extLst>
              <a:ext uri="{FF2B5EF4-FFF2-40B4-BE49-F238E27FC236}">
                <a16:creationId xmlns:a16="http://schemas.microsoft.com/office/drawing/2014/main" id="{798ABA5A-1475-45BD-765C-78717F1382F7}"/>
              </a:ext>
            </a:extLst>
          </p:cNvPr>
          <p:cNvPicPr>
            <a:picLocks noGrp="1" noChangeAspect="1"/>
          </p:cNvPicPr>
          <p:nvPr>
            <p:ph idx="1"/>
          </p:nvPr>
        </p:nvPicPr>
        <p:blipFill>
          <a:blip r:embed="rId2"/>
          <a:stretch>
            <a:fillRect/>
          </a:stretch>
        </p:blipFill>
        <p:spPr>
          <a:xfrm>
            <a:off x="1219200" y="1966452"/>
            <a:ext cx="8101781" cy="4316361"/>
          </a:xfrm>
        </p:spPr>
      </p:pic>
    </p:spTree>
    <p:extLst>
      <p:ext uri="{BB962C8B-B14F-4D97-AF65-F5344CB8AC3E}">
        <p14:creationId xmlns:p14="http://schemas.microsoft.com/office/powerpoint/2010/main" val="37144416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2A0A-E243-B8AB-CFB5-3D2C2D4337B3}"/>
              </a:ext>
            </a:extLst>
          </p:cNvPr>
          <p:cNvSpPr>
            <a:spLocks noGrp="1"/>
          </p:cNvSpPr>
          <p:nvPr>
            <p:ph type="title"/>
          </p:nvPr>
        </p:nvSpPr>
        <p:spPr/>
        <p:txBody>
          <a:bodyPr/>
          <a:lstStyle/>
          <a:p>
            <a:r>
              <a:rPr lang="en-IN" dirty="0"/>
              <a:t>Analysing box plot for ‘origin’</a:t>
            </a:r>
          </a:p>
        </p:txBody>
      </p:sp>
      <p:sp>
        <p:nvSpPr>
          <p:cNvPr id="3" name="Content Placeholder 2">
            <a:extLst>
              <a:ext uri="{FF2B5EF4-FFF2-40B4-BE49-F238E27FC236}">
                <a16:creationId xmlns:a16="http://schemas.microsoft.com/office/drawing/2014/main" id="{4ED0ED33-F7A2-D91D-F9DC-A0EFFB1E94DF}"/>
              </a:ext>
            </a:extLst>
          </p:cNvPr>
          <p:cNvSpPr>
            <a:spLocks noGrp="1"/>
          </p:cNvSpPr>
          <p:nvPr>
            <p:ph idx="1"/>
          </p:nvPr>
        </p:nvSpPr>
        <p:spPr/>
        <p:txBody>
          <a:bodyPr/>
          <a:lstStyle/>
          <a:p>
            <a:r>
              <a:rPr lang="en-US" dirty="0"/>
              <a:t>Like the box plot for attribute ‘cylinders’, the box plot for attribute ‘cylinders’ also looks pretty weird in shape. Here the lower whisker is missing and the band for median falls at the bottom of the box!</a:t>
            </a:r>
            <a:endParaRPr lang="en-IN" dirty="0"/>
          </a:p>
        </p:txBody>
      </p:sp>
    </p:spTree>
    <p:extLst>
      <p:ext uri="{BB962C8B-B14F-4D97-AF65-F5344CB8AC3E}">
        <p14:creationId xmlns:p14="http://schemas.microsoft.com/office/powerpoint/2010/main" val="1138716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045E-4357-B6AE-8BC7-4EDF70C15F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BC9920-404D-C7BB-8FF7-AB2E44DBE6D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5A3C82-1C8C-EC77-F405-B646C3ACCF6C}"/>
              </a:ext>
            </a:extLst>
          </p:cNvPr>
          <p:cNvPicPr>
            <a:picLocks noChangeAspect="1"/>
          </p:cNvPicPr>
          <p:nvPr/>
        </p:nvPicPr>
        <p:blipFill>
          <a:blip r:embed="rId2"/>
          <a:stretch>
            <a:fillRect/>
          </a:stretch>
        </p:blipFill>
        <p:spPr>
          <a:xfrm>
            <a:off x="2957512" y="890587"/>
            <a:ext cx="6276975" cy="5076825"/>
          </a:xfrm>
          <a:prstGeom prst="rect">
            <a:avLst/>
          </a:prstGeom>
        </p:spPr>
      </p:pic>
    </p:spTree>
    <p:extLst>
      <p:ext uri="{BB962C8B-B14F-4D97-AF65-F5344CB8AC3E}">
        <p14:creationId xmlns:p14="http://schemas.microsoft.com/office/powerpoint/2010/main" val="6165244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ED82-9297-CB5D-76CE-31675C4615C1}"/>
              </a:ext>
            </a:extLst>
          </p:cNvPr>
          <p:cNvSpPr>
            <a:spLocks noGrp="1"/>
          </p:cNvSpPr>
          <p:nvPr>
            <p:ph type="title"/>
          </p:nvPr>
        </p:nvSpPr>
        <p:spPr/>
        <p:txBody>
          <a:bodyPr/>
          <a:lstStyle/>
          <a:p>
            <a:r>
              <a:rPr lang="en-IN" dirty="0"/>
              <a:t>Analysing box plot for ‘displacement’ </a:t>
            </a:r>
          </a:p>
        </p:txBody>
      </p:sp>
      <p:sp>
        <p:nvSpPr>
          <p:cNvPr id="3" name="Content Placeholder 2">
            <a:extLst>
              <a:ext uri="{FF2B5EF4-FFF2-40B4-BE49-F238E27FC236}">
                <a16:creationId xmlns:a16="http://schemas.microsoft.com/office/drawing/2014/main" id="{66080BC2-B50D-0D8A-74DE-6824E6225789}"/>
              </a:ext>
            </a:extLst>
          </p:cNvPr>
          <p:cNvSpPr>
            <a:spLocks noGrp="1"/>
          </p:cNvSpPr>
          <p:nvPr>
            <p:ph idx="1"/>
          </p:nvPr>
        </p:nvSpPr>
        <p:spPr/>
        <p:txBody>
          <a:bodyPr/>
          <a:lstStyle/>
          <a:p>
            <a:r>
              <a:rPr lang="en-US" dirty="0"/>
              <a:t>The box plot for the attribute ‘displacement’ looks better than the previous box plots. However, still, there are few small abnormalities, the cause of which needs to be reviewed. Firstly, the lower whisker is much smaller than an upper whisker. Also, the band for median is closer to the bottom of the box.</a:t>
            </a:r>
            <a:endParaRPr lang="en-IN" dirty="0"/>
          </a:p>
        </p:txBody>
      </p:sp>
      <p:pic>
        <p:nvPicPr>
          <p:cNvPr id="5" name="Picture 4">
            <a:extLst>
              <a:ext uri="{FF2B5EF4-FFF2-40B4-BE49-F238E27FC236}">
                <a16:creationId xmlns:a16="http://schemas.microsoft.com/office/drawing/2014/main" id="{EAE0E3E0-5736-7DD0-03C6-5AD363D237F2}"/>
              </a:ext>
            </a:extLst>
          </p:cNvPr>
          <p:cNvPicPr>
            <a:picLocks noChangeAspect="1"/>
          </p:cNvPicPr>
          <p:nvPr/>
        </p:nvPicPr>
        <p:blipFill>
          <a:blip r:embed="rId2"/>
          <a:stretch>
            <a:fillRect/>
          </a:stretch>
        </p:blipFill>
        <p:spPr>
          <a:xfrm>
            <a:off x="1044062" y="3949675"/>
            <a:ext cx="9555111" cy="1685334"/>
          </a:xfrm>
          <a:prstGeom prst="rect">
            <a:avLst/>
          </a:prstGeom>
        </p:spPr>
      </p:pic>
    </p:spTree>
    <p:extLst>
      <p:ext uri="{BB962C8B-B14F-4D97-AF65-F5344CB8AC3E}">
        <p14:creationId xmlns:p14="http://schemas.microsoft.com/office/powerpoint/2010/main" val="1390385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0A6C-98FF-CA37-C85C-9615A1E29FB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447E7A2-B66E-3780-48AF-22FED225D41F}"/>
              </a:ext>
            </a:extLst>
          </p:cNvPr>
          <p:cNvPicPr>
            <a:picLocks noGrp="1" noChangeAspect="1"/>
          </p:cNvPicPr>
          <p:nvPr>
            <p:ph idx="1"/>
          </p:nvPr>
        </p:nvPicPr>
        <p:blipFill>
          <a:blip r:embed="rId2"/>
          <a:stretch>
            <a:fillRect/>
          </a:stretch>
        </p:blipFill>
        <p:spPr>
          <a:xfrm>
            <a:off x="1415845" y="1494586"/>
            <a:ext cx="7756730" cy="4154533"/>
          </a:xfrm>
        </p:spPr>
      </p:pic>
    </p:spTree>
    <p:extLst>
      <p:ext uri="{BB962C8B-B14F-4D97-AF65-F5344CB8AC3E}">
        <p14:creationId xmlns:p14="http://schemas.microsoft.com/office/powerpoint/2010/main" val="33907807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5DE6-E1CA-2967-9BDF-BAB6E2BAE7F2}"/>
              </a:ext>
            </a:extLst>
          </p:cNvPr>
          <p:cNvSpPr>
            <a:spLocks noGrp="1"/>
          </p:cNvSpPr>
          <p:nvPr>
            <p:ph type="title"/>
          </p:nvPr>
        </p:nvSpPr>
        <p:spPr/>
        <p:txBody>
          <a:bodyPr/>
          <a:lstStyle/>
          <a:p>
            <a:r>
              <a:rPr lang="en-IN" dirty="0"/>
              <a:t>Analysing box plot for ‘model Year’ </a:t>
            </a:r>
          </a:p>
        </p:txBody>
      </p:sp>
      <p:pic>
        <p:nvPicPr>
          <p:cNvPr id="5" name="Content Placeholder 4">
            <a:extLst>
              <a:ext uri="{FF2B5EF4-FFF2-40B4-BE49-F238E27FC236}">
                <a16:creationId xmlns:a16="http://schemas.microsoft.com/office/drawing/2014/main" id="{BDBFE8DB-72F3-3146-6974-71E7B8C49AA2}"/>
              </a:ext>
            </a:extLst>
          </p:cNvPr>
          <p:cNvPicPr>
            <a:picLocks noGrp="1" noChangeAspect="1"/>
          </p:cNvPicPr>
          <p:nvPr>
            <p:ph idx="1"/>
          </p:nvPr>
        </p:nvPicPr>
        <p:blipFill>
          <a:blip r:embed="rId2"/>
          <a:stretch>
            <a:fillRect/>
          </a:stretch>
        </p:blipFill>
        <p:spPr>
          <a:xfrm>
            <a:off x="1563329" y="1412670"/>
            <a:ext cx="6941091" cy="4351338"/>
          </a:xfrm>
        </p:spPr>
      </p:pic>
      <p:sp>
        <p:nvSpPr>
          <p:cNvPr id="7" name="TextBox 6">
            <a:extLst>
              <a:ext uri="{FF2B5EF4-FFF2-40B4-BE49-F238E27FC236}">
                <a16:creationId xmlns:a16="http://schemas.microsoft.com/office/drawing/2014/main" id="{9991F2BC-3E6B-24D6-68EC-EE69204514B4}"/>
              </a:ext>
            </a:extLst>
          </p:cNvPr>
          <p:cNvSpPr txBox="1"/>
          <p:nvPr/>
        </p:nvSpPr>
        <p:spPr>
          <a:xfrm>
            <a:off x="2566219" y="5657671"/>
            <a:ext cx="8062452" cy="923330"/>
          </a:xfrm>
          <a:prstGeom prst="rect">
            <a:avLst/>
          </a:prstGeom>
          <a:noFill/>
        </p:spPr>
        <p:txBody>
          <a:bodyPr wrap="square">
            <a:spAutoFit/>
          </a:bodyPr>
          <a:lstStyle/>
          <a:p>
            <a:r>
              <a:rPr lang="en-US" dirty="0"/>
              <a:t>Difference between Q1 and minimum data value (i.e. 70) is also same as maximum data value (i.e. 82) and Q3 (both are 3). So both lower and upper whiskers are expected to be of the same size which is 33% [3 / (1.5 × 6)] of the permissible length. </a:t>
            </a:r>
            <a:endParaRPr lang="en-IN" dirty="0"/>
          </a:p>
        </p:txBody>
      </p:sp>
    </p:spTree>
    <p:extLst>
      <p:ext uri="{BB962C8B-B14F-4D97-AF65-F5344CB8AC3E}">
        <p14:creationId xmlns:p14="http://schemas.microsoft.com/office/powerpoint/2010/main" val="41216622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a:t>
            </a:r>
            <a:r>
              <a:rPr lang="en-US" dirty="0">
                <a:solidFill>
                  <a:srgbClr val="FF0000"/>
                </a:solidFill>
              </a:rPr>
              <a:t>Data Quality and Remediation </a:t>
            </a:r>
            <a:r>
              <a:rPr lang="en-US" dirty="0"/>
              <a:t>–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214782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0410-ACA0-B997-97AE-6C8F59D3A10B}"/>
              </a:ext>
            </a:extLst>
          </p:cNvPr>
          <p:cNvSpPr>
            <a:spLocks noGrp="1"/>
          </p:cNvSpPr>
          <p:nvPr>
            <p:ph type="title"/>
          </p:nvPr>
        </p:nvSpPr>
        <p:spPr>
          <a:xfrm>
            <a:off x="192741" y="0"/>
            <a:ext cx="10515600" cy="812147"/>
          </a:xfrm>
        </p:spPr>
        <p:txBody>
          <a:bodyPr/>
          <a:lstStyle/>
          <a:p>
            <a:r>
              <a:rPr lang="en-IN" sz="4400" dirty="0">
                <a:solidFill>
                  <a:srgbClr val="FF0000"/>
                </a:solidFill>
                <a:latin typeface="Comic Sans MS" panose="030F0702030302020204" pitchFamily="66" charset="0"/>
              </a:rPr>
              <a:t>Well-posed learning problem</a:t>
            </a:r>
            <a:endParaRPr lang="en-IN" dirty="0"/>
          </a:p>
        </p:txBody>
      </p:sp>
      <p:sp>
        <p:nvSpPr>
          <p:cNvPr id="3" name="Content Placeholder 2">
            <a:extLst>
              <a:ext uri="{FF2B5EF4-FFF2-40B4-BE49-F238E27FC236}">
                <a16:creationId xmlns:a16="http://schemas.microsoft.com/office/drawing/2014/main" id="{B2B445E2-64C2-20BE-CCC8-48298C00FA31}"/>
              </a:ext>
            </a:extLst>
          </p:cNvPr>
          <p:cNvSpPr>
            <a:spLocks noGrp="1"/>
          </p:cNvSpPr>
          <p:nvPr>
            <p:ph idx="1"/>
          </p:nvPr>
        </p:nvSpPr>
        <p:spPr>
          <a:xfrm>
            <a:off x="676835" y="812147"/>
            <a:ext cx="10515600" cy="4351338"/>
          </a:xfrm>
        </p:spPr>
        <p:txBody>
          <a:bodyPr>
            <a:noAutofit/>
          </a:bodyPr>
          <a:lstStyle/>
          <a:p>
            <a:r>
              <a:rPr lang="en-US" sz="1800" b="1" dirty="0">
                <a:solidFill>
                  <a:srgbClr val="333333"/>
                </a:solidFill>
                <a:latin typeface="Arial" panose="020B0604020202020204" pitchFamily="34" charset="0"/>
              </a:rPr>
              <a:t>Step 1: What is the Problem?</a:t>
            </a:r>
          </a:p>
          <a:p>
            <a:r>
              <a:rPr lang="en-US" sz="1800" dirty="0">
                <a:solidFill>
                  <a:srgbClr val="333333"/>
                </a:solidFill>
                <a:latin typeface="Microsoft Sans Serif" panose="020B0604020202020204" pitchFamily="34" charset="0"/>
              </a:rPr>
              <a:t>Describe the problem informally and formally and list assumptions and similar problems.</a:t>
            </a:r>
          </a:p>
          <a:p>
            <a:r>
              <a:rPr lang="en-US" sz="1800" b="1" i="1" dirty="0">
                <a:solidFill>
                  <a:srgbClr val="FF0000"/>
                </a:solidFill>
                <a:latin typeface="Arial" panose="020B0604020202020204" pitchFamily="34" charset="0"/>
              </a:rPr>
              <a:t>Informal description </a:t>
            </a:r>
            <a:r>
              <a:rPr lang="en-US" sz="1800" b="1" dirty="0">
                <a:solidFill>
                  <a:srgbClr val="333333"/>
                </a:solidFill>
                <a:latin typeface="Arial" panose="020B0604020202020204" pitchFamily="34" charset="0"/>
              </a:rPr>
              <a:t>of the problem</a:t>
            </a:r>
            <a:r>
              <a:rPr lang="en-US" sz="1800" b="1" dirty="0">
                <a:solidFill>
                  <a:srgbClr val="333333"/>
                </a:solidFill>
                <a:latin typeface="Microsoft Sans Serif" panose="020B0604020202020204" pitchFamily="34" charset="0"/>
              </a:rPr>
              <a:t>, e.g. I need a </a:t>
            </a:r>
            <a:r>
              <a:rPr lang="en-US" sz="1800" dirty="0">
                <a:solidFill>
                  <a:srgbClr val="333333"/>
                </a:solidFill>
                <a:latin typeface="Microsoft Sans Serif" panose="020B0604020202020204" pitchFamily="34" charset="0"/>
              </a:rPr>
              <a:t>program that will prompt the next word as and when I type a </a:t>
            </a:r>
            <a:r>
              <a:rPr lang="en-IN" sz="1800" dirty="0">
                <a:solidFill>
                  <a:srgbClr val="333333"/>
                </a:solidFill>
                <a:latin typeface="Microsoft Sans Serif" panose="020B0604020202020204" pitchFamily="34" charset="0"/>
              </a:rPr>
              <a:t>word.</a:t>
            </a:r>
          </a:p>
          <a:p>
            <a:r>
              <a:rPr lang="en-IN" sz="1800" b="1" i="1" dirty="0">
                <a:solidFill>
                  <a:srgbClr val="FF0000"/>
                </a:solidFill>
                <a:latin typeface="Arial" panose="020B0604020202020204" pitchFamily="34" charset="0"/>
              </a:rPr>
              <a:t>Formalism</a:t>
            </a:r>
          </a:p>
          <a:p>
            <a:r>
              <a:rPr lang="en-US" sz="1800" dirty="0">
                <a:solidFill>
                  <a:srgbClr val="333333"/>
                </a:solidFill>
                <a:latin typeface="Microsoft Sans Serif" panose="020B0604020202020204" pitchFamily="34" charset="0"/>
              </a:rPr>
              <a:t>Use Tom Mitchell’s machine learning formalism stated above to define the T, P, and E for the problem.</a:t>
            </a:r>
          </a:p>
          <a:p>
            <a:r>
              <a:rPr lang="en-IN" sz="1800" dirty="0">
                <a:solidFill>
                  <a:srgbClr val="333333"/>
                </a:solidFill>
                <a:latin typeface="Microsoft Sans Serif" panose="020B0604020202020204" pitchFamily="34" charset="0"/>
              </a:rPr>
              <a:t>For example:</a:t>
            </a:r>
          </a:p>
          <a:p>
            <a:pPr lvl="1"/>
            <a:r>
              <a:rPr lang="en-US" sz="1400" dirty="0">
                <a:solidFill>
                  <a:srgbClr val="333333"/>
                </a:solidFill>
                <a:latin typeface="Microsoft Sans Serif" panose="020B0604020202020204" pitchFamily="34" charset="0"/>
              </a:rPr>
              <a:t>Task (T): Prompt the next word when I type a word.</a:t>
            </a:r>
          </a:p>
          <a:p>
            <a:pPr lvl="1"/>
            <a:r>
              <a:rPr lang="en-US" sz="1400" dirty="0">
                <a:solidFill>
                  <a:srgbClr val="333333"/>
                </a:solidFill>
                <a:latin typeface="Microsoft Sans Serif" panose="020B0604020202020204" pitchFamily="34" charset="0"/>
              </a:rPr>
              <a:t>Experience (E): A corpus of commonly used English words and phrases.</a:t>
            </a:r>
          </a:p>
          <a:p>
            <a:pPr lvl="1"/>
            <a:r>
              <a:rPr lang="en-US" sz="1400" dirty="0">
                <a:solidFill>
                  <a:srgbClr val="333333"/>
                </a:solidFill>
                <a:latin typeface="Microsoft Sans Serif" panose="020B0604020202020204" pitchFamily="34" charset="0"/>
              </a:rPr>
              <a:t>Performance (P): The number of correct words prompted considered as a</a:t>
            </a:r>
          </a:p>
          <a:p>
            <a:pPr lvl="1"/>
            <a:r>
              <a:rPr lang="en-US" sz="1400" dirty="0">
                <a:solidFill>
                  <a:srgbClr val="333333"/>
                </a:solidFill>
                <a:latin typeface="Microsoft Sans Serif" panose="020B0604020202020204" pitchFamily="34" charset="0"/>
              </a:rPr>
              <a:t>percentage (which in machine learning paradigm is known as learning </a:t>
            </a:r>
            <a:r>
              <a:rPr lang="en-IN" sz="1400" dirty="0">
                <a:solidFill>
                  <a:srgbClr val="333333"/>
                </a:solidFill>
                <a:latin typeface="Microsoft Sans Serif" panose="020B0604020202020204" pitchFamily="34" charset="0"/>
              </a:rPr>
              <a:t>accuracy).</a:t>
            </a:r>
          </a:p>
          <a:p>
            <a:r>
              <a:rPr lang="en-US" sz="1800" b="1" i="1" dirty="0">
                <a:solidFill>
                  <a:srgbClr val="FF0000"/>
                </a:solidFill>
                <a:latin typeface="Arial" panose="020B0604020202020204" pitchFamily="34" charset="0"/>
              </a:rPr>
              <a:t>Assumptions </a:t>
            </a:r>
            <a:r>
              <a:rPr lang="en-US" sz="1800" b="1" dirty="0">
                <a:solidFill>
                  <a:srgbClr val="333333"/>
                </a:solidFill>
                <a:latin typeface="Arial" panose="020B0604020202020204" pitchFamily="34" charset="0"/>
              </a:rPr>
              <a:t>-</a:t>
            </a:r>
            <a:r>
              <a:rPr lang="en-US" sz="1800" b="1" dirty="0">
                <a:solidFill>
                  <a:srgbClr val="333333"/>
                </a:solidFill>
                <a:latin typeface="Microsoft Sans Serif" panose="020B0604020202020204" pitchFamily="34" charset="0"/>
              </a:rPr>
              <a:t> Create a list of assumptions about the </a:t>
            </a:r>
            <a:r>
              <a:rPr lang="en-IN" sz="1800" dirty="0">
                <a:solidFill>
                  <a:srgbClr val="333333"/>
                </a:solidFill>
                <a:latin typeface="Microsoft Sans Serif" panose="020B0604020202020204" pitchFamily="34" charset="0"/>
              </a:rPr>
              <a:t>problem.</a:t>
            </a:r>
          </a:p>
          <a:p>
            <a:r>
              <a:rPr lang="en-IN" sz="1800" b="1" i="1" dirty="0">
                <a:solidFill>
                  <a:srgbClr val="FF0000"/>
                </a:solidFill>
                <a:latin typeface="Arial" panose="020B0604020202020204" pitchFamily="34" charset="0"/>
              </a:rPr>
              <a:t>Similar problems</a:t>
            </a:r>
            <a:r>
              <a:rPr lang="en-IN" sz="1800" b="1" i="1" dirty="0">
                <a:solidFill>
                  <a:srgbClr val="404040"/>
                </a:solidFill>
                <a:latin typeface="Arial" panose="020B0604020202020204" pitchFamily="34" charset="0"/>
              </a:rPr>
              <a:t>- </a:t>
            </a:r>
            <a:r>
              <a:rPr lang="en-US" sz="1800" dirty="0">
                <a:solidFill>
                  <a:srgbClr val="333333"/>
                </a:solidFill>
                <a:latin typeface="Microsoft Sans Serif" panose="020B0604020202020204" pitchFamily="34" charset="0"/>
              </a:rPr>
              <a:t>What other problems have you seen or can you think of that are similar to the problem that you are trying to solve?</a:t>
            </a:r>
            <a:endParaRPr lang="en-IN" sz="1800" dirty="0"/>
          </a:p>
        </p:txBody>
      </p:sp>
    </p:spTree>
    <p:extLst>
      <p:ext uri="{BB962C8B-B14F-4D97-AF65-F5344CB8AC3E}">
        <p14:creationId xmlns:p14="http://schemas.microsoft.com/office/powerpoint/2010/main" val="4189370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E4A6-40E7-AEF4-54CD-82E25F1DC68F}"/>
              </a:ext>
            </a:extLst>
          </p:cNvPr>
          <p:cNvSpPr>
            <a:spLocks noGrp="1"/>
          </p:cNvSpPr>
          <p:nvPr>
            <p:ph type="title"/>
          </p:nvPr>
        </p:nvSpPr>
        <p:spPr>
          <a:xfrm>
            <a:off x="67235" y="136525"/>
            <a:ext cx="10515600" cy="668712"/>
          </a:xfrm>
        </p:spPr>
        <p:txBody>
          <a:bodyPr>
            <a:normAutofit/>
          </a:bodyPr>
          <a:lstStyle/>
          <a:p>
            <a:r>
              <a:rPr lang="en-IN" sz="4000" dirty="0">
                <a:solidFill>
                  <a:srgbClr val="C00000"/>
                </a:solidFill>
                <a:latin typeface="Comic Sans MS" panose="030F0702030302020204" pitchFamily="66" charset="0"/>
              </a:rPr>
              <a:t>DATA QUALITY AND REMEDIATION</a:t>
            </a:r>
            <a:endParaRPr lang="en-IN" sz="4000" dirty="0">
              <a:solidFill>
                <a:srgbClr val="C00000"/>
              </a:solidFill>
            </a:endParaRPr>
          </a:p>
        </p:txBody>
      </p:sp>
      <p:sp>
        <p:nvSpPr>
          <p:cNvPr id="6" name="TextBox 5">
            <a:extLst>
              <a:ext uri="{FF2B5EF4-FFF2-40B4-BE49-F238E27FC236}">
                <a16:creationId xmlns:a16="http://schemas.microsoft.com/office/drawing/2014/main" id="{3349C16F-043C-2FFE-4C55-B7C94E69D433}"/>
              </a:ext>
            </a:extLst>
          </p:cNvPr>
          <p:cNvSpPr txBox="1"/>
          <p:nvPr/>
        </p:nvSpPr>
        <p:spPr>
          <a:xfrm>
            <a:off x="271182" y="949369"/>
            <a:ext cx="6172200"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Data quality</a:t>
            </a:r>
          </a:p>
        </p:txBody>
      </p:sp>
      <p:sp>
        <p:nvSpPr>
          <p:cNvPr id="8" name="TextBox 7">
            <a:extLst>
              <a:ext uri="{FF2B5EF4-FFF2-40B4-BE49-F238E27FC236}">
                <a16:creationId xmlns:a16="http://schemas.microsoft.com/office/drawing/2014/main" id="{4EB8FAD4-7907-F0B9-C07D-DE6721BDA7B3}"/>
              </a:ext>
            </a:extLst>
          </p:cNvPr>
          <p:cNvSpPr txBox="1"/>
          <p:nvPr/>
        </p:nvSpPr>
        <p:spPr>
          <a:xfrm>
            <a:off x="952500" y="1364801"/>
            <a:ext cx="10515600" cy="2540311"/>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Success of machine learning depends largely on the quality of data. A data which has the right quality helps to achieve better </a:t>
            </a:r>
            <a:r>
              <a:rPr lang="en-IN" sz="1800" dirty="0">
                <a:solidFill>
                  <a:srgbClr val="333333"/>
                </a:solidFill>
                <a:latin typeface="Microsoft Sans Serif" panose="020B0604020202020204" pitchFamily="34" charset="0"/>
              </a:rPr>
              <a:t>prediction accuracy</a:t>
            </a:r>
          </a:p>
          <a:p>
            <a:pPr>
              <a:lnSpc>
                <a:spcPct val="150000"/>
              </a:lnSpc>
            </a:pPr>
            <a:r>
              <a:rPr lang="en-IN" sz="1800" dirty="0">
                <a:solidFill>
                  <a:srgbClr val="C00000"/>
                </a:solidFill>
                <a:latin typeface="Microsoft Sans Serif" panose="020B0604020202020204" pitchFamily="34" charset="0"/>
              </a:rPr>
              <a:t>two types of problems:</a:t>
            </a:r>
          </a:p>
          <a:p>
            <a:pPr>
              <a:lnSpc>
                <a:spcPct val="150000"/>
              </a:lnSpc>
            </a:pPr>
            <a:r>
              <a:rPr lang="en-US" sz="1800" dirty="0">
                <a:solidFill>
                  <a:srgbClr val="333333"/>
                </a:solidFill>
                <a:latin typeface="Microsoft Sans Serif" panose="020B0604020202020204" pitchFamily="34" charset="0"/>
              </a:rPr>
              <a:t>1. Certain data elements without a value or data with a </a:t>
            </a:r>
            <a:r>
              <a:rPr lang="en-US" sz="1800" dirty="0">
                <a:solidFill>
                  <a:srgbClr val="C00000"/>
                </a:solidFill>
                <a:latin typeface="Microsoft Sans Serif" panose="020B0604020202020204" pitchFamily="34" charset="0"/>
              </a:rPr>
              <a:t>missing value.</a:t>
            </a:r>
          </a:p>
          <a:p>
            <a:pPr>
              <a:lnSpc>
                <a:spcPct val="150000"/>
              </a:lnSpc>
            </a:pPr>
            <a:r>
              <a:rPr lang="en-US" sz="1800" dirty="0">
                <a:solidFill>
                  <a:srgbClr val="333333"/>
                </a:solidFill>
                <a:latin typeface="Microsoft Sans Serif" panose="020B0604020202020204" pitchFamily="34" charset="0"/>
              </a:rPr>
              <a:t>2. Data elements having value surprisingly different from the other elements, which we term as </a:t>
            </a:r>
            <a:r>
              <a:rPr lang="en-US" sz="1800" dirty="0">
                <a:solidFill>
                  <a:srgbClr val="C00000"/>
                </a:solidFill>
                <a:latin typeface="Microsoft Sans Serif" panose="020B0604020202020204" pitchFamily="34" charset="0"/>
              </a:rPr>
              <a:t>outliers.</a:t>
            </a:r>
            <a:endParaRPr lang="en-IN" dirty="0">
              <a:solidFill>
                <a:srgbClr val="C00000"/>
              </a:solidFill>
            </a:endParaRPr>
          </a:p>
        </p:txBody>
      </p:sp>
      <p:sp>
        <p:nvSpPr>
          <p:cNvPr id="10" name="TextBox 9">
            <a:extLst>
              <a:ext uri="{FF2B5EF4-FFF2-40B4-BE49-F238E27FC236}">
                <a16:creationId xmlns:a16="http://schemas.microsoft.com/office/drawing/2014/main" id="{43A599F7-A80C-1611-EB28-DAD0165AB6E3}"/>
              </a:ext>
            </a:extLst>
          </p:cNvPr>
          <p:cNvSpPr txBox="1"/>
          <p:nvPr/>
        </p:nvSpPr>
        <p:spPr>
          <a:xfrm>
            <a:off x="853888" y="4029199"/>
            <a:ext cx="10614211" cy="369332"/>
          </a:xfrm>
          <a:prstGeom prst="rect">
            <a:avLst/>
          </a:prstGeom>
          <a:noFill/>
        </p:spPr>
        <p:txBody>
          <a:bodyPr wrap="square">
            <a:spAutoFit/>
          </a:bodyPr>
          <a:lstStyle/>
          <a:p>
            <a:r>
              <a:rPr lang="en-US" sz="1800" b="1" u="sng" dirty="0">
                <a:solidFill>
                  <a:srgbClr val="333333"/>
                </a:solidFill>
                <a:latin typeface="Microsoft Sans Serif" panose="020B0604020202020204" pitchFamily="34" charset="0"/>
              </a:rPr>
              <a:t>There are multiple factors which lead to these data quality issues. Following are some of them:</a:t>
            </a:r>
            <a:endParaRPr lang="en-IN" b="1" u="sng" dirty="0"/>
          </a:p>
        </p:txBody>
      </p:sp>
      <p:sp>
        <p:nvSpPr>
          <p:cNvPr id="12" name="TextBox 11">
            <a:extLst>
              <a:ext uri="{FF2B5EF4-FFF2-40B4-BE49-F238E27FC236}">
                <a16:creationId xmlns:a16="http://schemas.microsoft.com/office/drawing/2014/main" id="{88912168-2EC9-704A-F3C7-7259FCA784D5}"/>
              </a:ext>
            </a:extLst>
          </p:cNvPr>
          <p:cNvSpPr txBox="1"/>
          <p:nvPr/>
        </p:nvSpPr>
        <p:spPr>
          <a:xfrm>
            <a:off x="1768288" y="4464676"/>
            <a:ext cx="6172200" cy="369332"/>
          </a:xfrm>
          <a:prstGeom prst="rect">
            <a:avLst/>
          </a:prstGeom>
          <a:noFill/>
        </p:spPr>
        <p:txBody>
          <a:bodyPr wrap="square">
            <a:spAutoFit/>
          </a:bodyPr>
          <a:lstStyle/>
          <a:p>
            <a:pPr marL="285750" indent="-285750">
              <a:buFont typeface="Arial" panose="020B0604020202020204" pitchFamily="34" charset="0"/>
              <a:buChar char="•"/>
            </a:pPr>
            <a:r>
              <a:rPr lang="en-IN" sz="1800" b="1" dirty="0">
                <a:solidFill>
                  <a:srgbClr val="333333"/>
                </a:solidFill>
                <a:latin typeface="Arial" panose="020B0604020202020204" pitchFamily="34" charset="0"/>
              </a:rPr>
              <a:t>Incorrect sample set selection:</a:t>
            </a:r>
            <a:endParaRPr lang="en-IN" dirty="0"/>
          </a:p>
        </p:txBody>
      </p:sp>
      <p:sp>
        <p:nvSpPr>
          <p:cNvPr id="14" name="TextBox 13">
            <a:extLst>
              <a:ext uri="{FF2B5EF4-FFF2-40B4-BE49-F238E27FC236}">
                <a16:creationId xmlns:a16="http://schemas.microsoft.com/office/drawing/2014/main" id="{F4380A49-6CDC-80F9-DA90-5EEDFC0E48E8}"/>
              </a:ext>
            </a:extLst>
          </p:cNvPr>
          <p:cNvSpPr txBox="1"/>
          <p:nvPr/>
        </p:nvSpPr>
        <p:spPr>
          <a:xfrm>
            <a:off x="1768288" y="4823442"/>
            <a:ext cx="6172200" cy="369332"/>
          </a:xfrm>
          <a:prstGeom prst="rect">
            <a:avLst/>
          </a:prstGeom>
          <a:noFill/>
        </p:spPr>
        <p:txBody>
          <a:bodyPr wrap="square">
            <a:spAutoFit/>
          </a:bodyPr>
          <a:lstStyle/>
          <a:p>
            <a:pPr marL="285750" indent="-285750">
              <a:buFont typeface="Arial" panose="020B0604020202020204" pitchFamily="34" charset="0"/>
              <a:buChar char="•"/>
            </a:pPr>
            <a:r>
              <a:rPr lang="en-IN" sz="1800" b="1" dirty="0">
                <a:solidFill>
                  <a:srgbClr val="333333"/>
                </a:solidFill>
                <a:latin typeface="Arial" panose="020B0604020202020204" pitchFamily="34" charset="0"/>
              </a:rPr>
              <a:t>Errors in data collection:</a:t>
            </a:r>
            <a:endParaRPr lang="en-IN" dirty="0"/>
          </a:p>
        </p:txBody>
      </p:sp>
    </p:spTree>
    <p:extLst>
      <p:ext uri="{BB962C8B-B14F-4D97-AF65-F5344CB8AC3E}">
        <p14:creationId xmlns:p14="http://schemas.microsoft.com/office/powerpoint/2010/main" val="3352965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E4A6-40E7-AEF4-54CD-82E25F1DC68F}"/>
              </a:ext>
            </a:extLst>
          </p:cNvPr>
          <p:cNvSpPr>
            <a:spLocks noGrp="1"/>
          </p:cNvSpPr>
          <p:nvPr>
            <p:ph type="title"/>
          </p:nvPr>
        </p:nvSpPr>
        <p:spPr>
          <a:xfrm>
            <a:off x="67235" y="136525"/>
            <a:ext cx="10515600" cy="668712"/>
          </a:xfrm>
        </p:spPr>
        <p:txBody>
          <a:bodyPr>
            <a:normAutofit/>
          </a:bodyPr>
          <a:lstStyle/>
          <a:p>
            <a:r>
              <a:rPr lang="en-IN" sz="4000" dirty="0">
                <a:solidFill>
                  <a:srgbClr val="C00000"/>
                </a:solidFill>
                <a:latin typeface="Comic Sans MS" panose="030F0702030302020204" pitchFamily="66" charset="0"/>
              </a:rPr>
              <a:t>DATA QUALITY AND REMEDIATION</a:t>
            </a:r>
            <a:endParaRPr lang="en-IN" sz="4000" dirty="0">
              <a:solidFill>
                <a:srgbClr val="C00000"/>
              </a:solidFill>
            </a:endParaRPr>
          </a:p>
        </p:txBody>
      </p:sp>
      <p:sp>
        <p:nvSpPr>
          <p:cNvPr id="6" name="TextBox 5">
            <a:extLst>
              <a:ext uri="{FF2B5EF4-FFF2-40B4-BE49-F238E27FC236}">
                <a16:creationId xmlns:a16="http://schemas.microsoft.com/office/drawing/2014/main" id="{3CC4A15C-EA3F-56E5-0787-16731768A1D9}"/>
              </a:ext>
            </a:extLst>
          </p:cNvPr>
          <p:cNvSpPr txBox="1"/>
          <p:nvPr/>
        </p:nvSpPr>
        <p:spPr>
          <a:xfrm>
            <a:off x="181535" y="805237"/>
            <a:ext cx="6172200"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Data remediation</a:t>
            </a:r>
          </a:p>
        </p:txBody>
      </p:sp>
      <p:sp>
        <p:nvSpPr>
          <p:cNvPr id="8" name="TextBox 7">
            <a:extLst>
              <a:ext uri="{FF2B5EF4-FFF2-40B4-BE49-F238E27FC236}">
                <a16:creationId xmlns:a16="http://schemas.microsoft.com/office/drawing/2014/main" id="{5C91F7CC-553F-715B-BDCC-1E2E0B9E4EC0}"/>
              </a:ext>
            </a:extLst>
          </p:cNvPr>
          <p:cNvSpPr txBox="1"/>
          <p:nvPr/>
        </p:nvSpPr>
        <p:spPr>
          <a:xfrm>
            <a:off x="719417" y="1381616"/>
            <a:ext cx="10515599" cy="3786806"/>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The issues in data quality, need to be remediated, if the right amount of efficiency has to be achieved in the learning activity.</a:t>
            </a:r>
          </a:p>
          <a:p>
            <a:pPr marL="285750" indent="-285750">
              <a:buFont typeface="Wingdings" panose="05000000000000000000" pitchFamily="2" charset="2"/>
              <a:buChar char="ü"/>
            </a:pPr>
            <a:r>
              <a:rPr lang="en-IN" sz="1800" i="1" dirty="0">
                <a:solidFill>
                  <a:srgbClr val="C00000"/>
                </a:solidFill>
                <a:latin typeface="Arial" panose="020B0604020202020204" pitchFamily="34" charset="0"/>
              </a:rPr>
              <a:t>Handling outliers</a:t>
            </a:r>
          </a:p>
          <a:p>
            <a:pPr>
              <a:lnSpc>
                <a:spcPct val="150000"/>
              </a:lnSpc>
            </a:pPr>
            <a:r>
              <a:rPr lang="en-IN" dirty="0"/>
              <a:t>	</a:t>
            </a:r>
            <a:r>
              <a:rPr lang="en-US" sz="1800" b="1" dirty="0">
                <a:solidFill>
                  <a:srgbClr val="333333"/>
                </a:solidFill>
                <a:latin typeface="Arial" panose="020B0604020202020204" pitchFamily="34" charset="0"/>
              </a:rPr>
              <a:t>Remove outliers:</a:t>
            </a:r>
            <a:r>
              <a:rPr lang="en-US" sz="1800" b="1" dirty="0">
                <a:solidFill>
                  <a:srgbClr val="333333"/>
                </a:solidFill>
                <a:latin typeface="Microsoft Sans Serif" panose="020B0604020202020204" pitchFamily="34" charset="0"/>
              </a:rPr>
              <a:t> If the number of records which are outliers is not many, a</a:t>
            </a:r>
          </a:p>
          <a:p>
            <a:pPr lvl="2">
              <a:lnSpc>
                <a:spcPct val="150000"/>
              </a:lnSpc>
            </a:pPr>
            <a:r>
              <a:rPr lang="en-US" dirty="0">
                <a:solidFill>
                  <a:srgbClr val="333333"/>
                </a:solidFill>
                <a:latin typeface="Microsoft Sans Serif" panose="020B0604020202020204" pitchFamily="34" charset="0"/>
              </a:rPr>
              <a:t>simple approach may be to remove them.</a:t>
            </a:r>
          </a:p>
          <a:p>
            <a:pPr lvl="2">
              <a:lnSpc>
                <a:spcPct val="150000"/>
              </a:lnSpc>
            </a:pPr>
            <a:r>
              <a:rPr lang="en-US" b="1" dirty="0">
                <a:solidFill>
                  <a:srgbClr val="333333"/>
                </a:solidFill>
                <a:latin typeface="Arial" panose="020B0604020202020204" pitchFamily="34" charset="0"/>
              </a:rPr>
              <a:t>Imputation:</a:t>
            </a:r>
            <a:r>
              <a:rPr lang="en-US" b="1" dirty="0">
                <a:solidFill>
                  <a:srgbClr val="333333"/>
                </a:solidFill>
                <a:latin typeface="Microsoft Sans Serif" panose="020B0604020202020204" pitchFamily="34" charset="0"/>
              </a:rPr>
              <a:t> One other way is to impute the value with mean or median or </a:t>
            </a:r>
            <a:r>
              <a:rPr lang="en-US" dirty="0">
                <a:solidFill>
                  <a:srgbClr val="333333"/>
                </a:solidFill>
                <a:latin typeface="Microsoft Sans Serif" panose="020B0604020202020204" pitchFamily="34" charset="0"/>
              </a:rPr>
              <a:t>mode. The value of the most similar data element may also be used for </a:t>
            </a:r>
            <a:r>
              <a:rPr lang="en-IN" dirty="0">
                <a:solidFill>
                  <a:srgbClr val="333333"/>
                </a:solidFill>
                <a:latin typeface="Microsoft Sans Serif" panose="020B0604020202020204" pitchFamily="34" charset="0"/>
              </a:rPr>
              <a:t>imputation.</a:t>
            </a:r>
          </a:p>
          <a:p>
            <a:pPr lvl="2">
              <a:lnSpc>
                <a:spcPct val="150000"/>
              </a:lnSpc>
            </a:pPr>
            <a:r>
              <a:rPr lang="en-US" b="1" dirty="0">
                <a:solidFill>
                  <a:srgbClr val="333333"/>
                </a:solidFill>
                <a:latin typeface="Arial" panose="020B0604020202020204" pitchFamily="34" charset="0"/>
              </a:rPr>
              <a:t>Capping:</a:t>
            </a:r>
            <a:r>
              <a:rPr lang="en-US" b="1" dirty="0">
                <a:solidFill>
                  <a:srgbClr val="333333"/>
                </a:solidFill>
                <a:latin typeface="Microsoft Sans Serif" panose="020B0604020202020204" pitchFamily="34" charset="0"/>
              </a:rPr>
              <a:t> For values that lie outside the 1.5|×| IQR limits, we can cap them </a:t>
            </a:r>
            <a:r>
              <a:rPr lang="en-US" dirty="0">
                <a:solidFill>
                  <a:srgbClr val="333333"/>
                </a:solidFill>
                <a:latin typeface="Microsoft Sans Serif" panose="020B0604020202020204" pitchFamily="34" charset="0"/>
              </a:rPr>
              <a:t>by replacing those observations below the lower limit with the value of 5</a:t>
            </a:r>
            <a:r>
              <a:rPr lang="en-US" baseline="30000" dirty="0">
                <a:solidFill>
                  <a:srgbClr val="333333"/>
                </a:solidFill>
                <a:latin typeface="Microsoft Sans Serif" panose="020B0604020202020204" pitchFamily="34" charset="0"/>
              </a:rPr>
              <a:t>th</a:t>
            </a:r>
            <a:r>
              <a:rPr lang="en-US" dirty="0">
                <a:solidFill>
                  <a:srgbClr val="333333"/>
                </a:solidFill>
                <a:latin typeface="Microsoft Sans Serif" panose="020B0604020202020204" pitchFamily="34" charset="0"/>
              </a:rPr>
              <a:t> percentile and those that lie above the upper limit, with the value of 95</a:t>
            </a:r>
            <a:r>
              <a:rPr lang="en-US" baseline="30000" dirty="0">
                <a:solidFill>
                  <a:srgbClr val="333333"/>
                </a:solidFill>
                <a:latin typeface="Microsoft Sans Serif" panose="020B0604020202020204" pitchFamily="34" charset="0"/>
              </a:rPr>
              <a:t>th</a:t>
            </a:r>
            <a:r>
              <a:rPr lang="en-US" dirty="0">
                <a:solidFill>
                  <a:srgbClr val="333333"/>
                </a:solidFill>
                <a:latin typeface="Microsoft Sans Serif" panose="020B0604020202020204" pitchFamily="34" charset="0"/>
              </a:rPr>
              <a:t> </a:t>
            </a:r>
            <a:r>
              <a:rPr lang="en-IN" dirty="0">
                <a:solidFill>
                  <a:srgbClr val="333333"/>
                </a:solidFill>
                <a:latin typeface="Microsoft Sans Serif" panose="020B0604020202020204" pitchFamily="34" charset="0"/>
              </a:rPr>
              <a:t>percentile.</a:t>
            </a:r>
            <a:endParaRPr lang="en-IN" dirty="0"/>
          </a:p>
        </p:txBody>
      </p:sp>
    </p:spTree>
    <p:extLst>
      <p:ext uri="{BB962C8B-B14F-4D97-AF65-F5344CB8AC3E}">
        <p14:creationId xmlns:p14="http://schemas.microsoft.com/office/powerpoint/2010/main" val="4007140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E4A6-40E7-AEF4-54CD-82E25F1DC68F}"/>
              </a:ext>
            </a:extLst>
          </p:cNvPr>
          <p:cNvSpPr>
            <a:spLocks noGrp="1"/>
          </p:cNvSpPr>
          <p:nvPr>
            <p:ph type="title"/>
          </p:nvPr>
        </p:nvSpPr>
        <p:spPr>
          <a:xfrm>
            <a:off x="67235" y="136525"/>
            <a:ext cx="10515600" cy="668712"/>
          </a:xfrm>
        </p:spPr>
        <p:txBody>
          <a:bodyPr>
            <a:normAutofit/>
          </a:bodyPr>
          <a:lstStyle/>
          <a:p>
            <a:r>
              <a:rPr lang="en-IN" sz="4000" dirty="0">
                <a:solidFill>
                  <a:srgbClr val="C00000"/>
                </a:solidFill>
                <a:latin typeface="Comic Sans MS" panose="030F0702030302020204" pitchFamily="66" charset="0"/>
              </a:rPr>
              <a:t>DATA QUALITY AND REMEDIATION</a:t>
            </a:r>
            <a:endParaRPr lang="en-IN" sz="4000" dirty="0">
              <a:solidFill>
                <a:srgbClr val="C00000"/>
              </a:solidFill>
            </a:endParaRPr>
          </a:p>
        </p:txBody>
      </p:sp>
      <p:sp>
        <p:nvSpPr>
          <p:cNvPr id="6" name="TextBox 5">
            <a:extLst>
              <a:ext uri="{FF2B5EF4-FFF2-40B4-BE49-F238E27FC236}">
                <a16:creationId xmlns:a16="http://schemas.microsoft.com/office/drawing/2014/main" id="{3CC4A15C-EA3F-56E5-0787-16731768A1D9}"/>
              </a:ext>
            </a:extLst>
          </p:cNvPr>
          <p:cNvSpPr txBox="1"/>
          <p:nvPr/>
        </p:nvSpPr>
        <p:spPr>
          <a:xfrm>
            <a:off x="181535" y="805237"/>
            <a:ext cx="6172200"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Data remediation</a:t>
            </a:r>
          </a:p>
        </p:txBody>
      </p:sp>
      <p:sp>
        <p:nvSpPr>
          <p:cNvPr id="8" name="TextBox 7">
            <a:extLst>
              <a:ext uri="{FF2B5EF4-FFF2-40B4-BE49-F238E27FC236}">
                <a16:creationId xmlns:a16="http://schemas.microsoft.com/office/drawing/2014/main" id="{5C91F7CC-553F-715B-BDCC-1E2E0B9E4EC0}"/>
              </a:ext>
            </a:extLst>
          </p:cNvPr>
          <p:cNvSpPr txBox="1"/>
          <p:nvPr/>
        </p:nvSpPr>
        <p:spPr>
          <a:xfrm>
            <a:off x="719417" y="1381616"/>
            <a:ext cx="10515599" cy="1849865"/>
          </a:xfrm>
          <a:prstGeom prst="rect">
            <a:avLst/>
          </a:prstGeom>
          <a:noFill/>
        </p:spPr>
        <p:txBody>
          <a:bodyPr wrap="square">
            <a:spAutoFit/>
          </a:bodyPr>
          <a:lstStyle/>
          <a:p>
            <a:pPr marL="285750" indent="-285750">
              <a:buFont typeface="Wingdings" panose="05000000000000000000" pitchFamily="2" charset="2"/>
              <a:buChar char="ü"/>
            </a:pPr>
            <a:r>
              <a:rPr lang="en-IN" sz="1800" i="1" dirty="0">
                <a:solidFill>
                  <a:srgbClr val="C00000"/>
                </a:solidFill>
                <a:latin typeface="Arial" panose="020B0604020202020204" pitchFamily="34" charset="0"/>
              </a:rPr>
              <a:t>Handling missing values</a:t>
            </a:r>
          </a:p>
          <a:p>
            <a:pPr marL="742950" lvl="1" indent="-285750">
              <a:buFont typeface="Arial" panose="020B0604020202020204" pitchFamily="34" charset="0"/>
              <a:buChar char="•"/>
            </a:pPr>
            <a:r>
              <a:rPr lang="en-IN" i="1" dirty="0">
                <a:solidFill>
                  <a:srgbClr val="C00000"/>
                </a:solidFill>
                <a:latin typeface="Arial" panose="020B0604020202020204" pitchFamily="34" charset="0"/>
              </a:rPr>
              <a:t>	</a:t>
            </a:r>
            <a:r>
              <a:rPr lang="en-US" b="1" i="1" dirty="0">
                <a:latin typeface="Arial" panose="020B0604020202020204" pitchFamily="34" charset="0"/>
              </a:rPr>
              <a:t>Eliminate records having a missing value of data elements</a:t>
            </a:r>
            <a:endParaRPr lang="en-IN" b="1" i="1" dirty="0">
              <a:latin typeface="Arial" panose="020B0604020202020204" pitchFamily="34" charset="0"/>
            </a:endParaRPr>
          </a:p>
          <a:p>
            <a:pPr marL="742950" lvl="1" indent="-285750">
              <a:buFont typeface="Arial" panose="020B0604020202020204" pitchFamily="34" charset="0"/>
              <a:buChar char="•"/>
            </a:pPr>
            <a:r>
              <a:rPr lang="en-IN" b="1" i="1" dirty="0">
                <a:latin typeface="Arial" panose="020B0604020202020204" pitchFamily="34" charset="0"/>
              </a:rPr>
              <a:t>	Imputing missing values</a:t>
            </a:r>
          </a:p>
          <a:p>
            <a:pPr marL="742950" lvl="1" indent="-285750">
              <a:buFont typeface="Arial" panose="020B0604020202020204" pitchFamily="34" charset="0"/>
              <a:buChar char="•"/>
            </a:pPr>
            <a:r>
              <a:rPr lang="en-IN" sz="1800" b="1" i="1" dirty="0">
                <a:solidFill>
                  <a:srgbClr val="404040"/>
                </a:solidFill>
                <a:latin typeface="Arial" panose="020B0604020202020204" pitchFamily="34" charset="0"/>
              </a:rPr>
              <a:t>  Estimate missing values</a:t>
            </a:r>
            <a:endParaRPr lang="en-IN" b="1" i="1" dirty="0">
              <a:latin typeface="Arial" panose="020B0604020202020204" pitchFamily="34" charset="0"/>
            </a:endParaRPr>
          </a:p>
          <a:p>
            <a:r>
              <a:rPr lang="en-IN" i="1" dirty="0">
                <a:solidFill>
                  <a:srgbClr val="C00000"/>
                </a:solidFill>
                <a:latin typeface="Arial" panose="020B0604020202020204" pitchFamily="34" charset="0"/>
              </a:rPr>
              <a:t>		</a:t>
            </a:r>
            <a:endParaRPr lang="en-IN" sz="1800" i="1" dirty="0">
              <a:solidFill>
                <a:srgbClr val="C00000"/>
              </a:solidFill>
              <a:latin typeface="Arial" panose="020B0604020202020204" pitchFamily="34" charset="0"/>
            </a:endParaRPr>
          </a:p>
          <a:p>
            <a:pPr>
              <a:lnSpc>
                <a:spcPct val="150000"/>
              </a:lnSpc>
            </a:pPr>
            <a:r>
              <a:rPr lang="en-IN" dirty="0"/>
              <a:t>	</a:t>
            </a:r>
          </a:p>
        </p:txBody>
      </p:sp>
      <p:pic>
        <p:nvPicPr>
          <p:cNvPr id="5" name="Picture 4">
            <a:extLst>
              <a:ext uri="{FF2B5EF4-FFF2-40B4-BE49-F238E27FC236}">
                <a16:creationId xmlns:a16="http://schemas.microsoft.com/office/drawing/2014/main" id="{EF68ACC3-CD58-7458-2CFE-D2C912D406C0}"/>
              </a:ext>
            </a:extLst>
          </p:cNvPr>
          <p:cNvPicPr>
            <a:picLocks noChangeAspect="1"/>
          </p:cNvPicPr>
          <p:nvPr/>
        </p:nvPicPr>
        <p:blipFill>
          <a:blip r:embed="rId2"/>
          <a:stretch>
            <a:fillRect/>
          </a:stretch>
        </p:blipFill>
        <p:spPr>
          <a:xfrm>
            <a:off x="717176" y="2828069"/>
            <a:ext cx="8004212" cy="2739537"/>
          </a:xfrm>
          <a:prstGeom prst="rect">
            <a:avLst/>
          </a:prstGeom>
        </p:spPr>
      </p:pic>
      <p:sp>
        <p:nvSpPr>
          <p:cNvPr id="9" name="TextBox 8">
            <a:extLst>
              <a:ext uri="{FF2B5EF4-FFF2-40B4-BE49-F238E27FC236}">
                <a16:creationId xmlns:a16="http://schemas.microsoft.com/office/drawing/2014/main" id="{8F106510-452B-33A4-E427-1B0E0EDE1DF1}"/>
              </a:ext>
            </a:extLst>
          </p:cNvPr>
          <p:cNvSpPr txBox="1"/>
          <p:nvPr/>
        </p:nvSpPr>
        <p:spPr>
          <a:xfrm>
            <a:off x="952500" y="5991452"/>
            <a:ext cx="6172200" cy="369332"/>
          </a:xfrm>
          <a:prstGeom prst="rect">
            <a:avLst/>
          </a:prstGeom>
          <a:noFill/>
        </p:spPr>
        <p:txBody>
          <a:bodyPr wrap="square">
            <a:spAutoFit/>
          </a:bodyPr>
          <a:lstStyle/>
          <a:p>
            <a:r>
              <a:rPr lang="en-US" sz="1800" i="1" dirty="0">
                <a:solidFill>
                  <a:srgbClr val="333333"/>
                </a:solidFill>
                <a:latin typeface="Arial" panose="020B0604020202020204" pitchFamily="34" charset="0"/>
              </a:rPr>
              <a:t>Missing Values for ‘Horsepower’ Attribute</a:t>
            </a:r>
            <a:endParaRPr lang="en-IN" dirty="0"/>
          </a:p>
        </p:txBody>
      </p:sp>
    </p:spTree>
    <p:extLst>
      <p:ext uri="{BB962C8B-B14F-4D97-AF65-F5344CB8AC3E}">
        <p14:creationId xmlns:p14="http://schemas.microsoft.com/office/powerpoint/2010/main" val="31287836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a:t>
            </a:r>
            <a:r>
              <a:rPr lang="en-US" dirty="0">
                <a:solidFill>
                  <a:srgbClr val="FF0000"/>
                </a:solidFill>
              </a:rPr>
              <a:t>Data Pre-processing </a:t>
            </a:r>
            <a:r>
              <a:rPr lang="en-US" dirty="0"/>
              <a:t>–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1962688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E4A6-40E7-AEF4-54CD-82E25F1DC68F}"/>
              </a:ext>
            </a:extLst>
          </p:cNvPr>
          <p:cNvSpPr>
            <a:spLocks noGrp="1"/>
          </p:cNvSpPr>
          <p:nvPr>
            <p:ph type="title"/>
          </p:nvPr>
        </p:nvSpPr>
        <p:spPr>
          <a:xfrm>
            <a:off x="67235" y="136525"/>
            <a:ext cx="10515600" cy="668712"/>
          </a:xfrm>
        </p:spPr>
        <p:txBody>
          <a:bodyPr>
            <a:normAutofit/>
          </a:bodyPr>
          <a:lstStyle/>
          <a:p>
            <a:r>
              <a:rPr lang="en-IN" sz="3200" dirty="0">
                <a:solidFill>
                  <a:srgbClr val="C00000"/>
                </a:solidFill>
                <a:latin typeface="Comic Sans MS" panose="030F0702030302020204" pitchFamily="66" charset="0"/>
              </a:rPr>
              <a:t>DATA PRE-PROCESSING</a:t>
            </a:r>
            <a:endParaRPr lang="en-IN" sz="3200" dirty="0">
              <a:solidFill>
                <a:srgbClr val="C00000"/>
              </a:solidFill>
            </a:endParaRPr>
          </a:p>
        </p:txBody>
      </p:sp>
      <p:sp>
        <p:nvSpPr>
          <p:cNvPr id="7" name="TextBox 6">
            <a:extLst>
              <a:ext uri="{FF2B5EF4-FFF2-40B4-BE49-F238E27FC236}">
                <a16:creationId xmlns:a16="http://schemas.microsoft.com/office/drawing/2014/main" id="{E1B69329-02EB-AE5C-D78E-43EAFA06AF29}"/>
              </a:ext>
            </a:extLst>
          </p:cNvPr>
          <p:cNvSpPr txBox="1"/>
          <p:nvPr/>
        </p:nvSpPr>
        <p:spPr>
          <a:xfrm>
            <a:off x="820271" y="805237"/>
            <a:ext cx="6140822" cy="1477328"/>
          </a:xfrm>
          <a:prstGeom prst="rect">
            <a:avLst/>
          </a:prstGeom>
          <a:noFill/>
        </p:spPr>
        <p:txBody>
          <a:bodyPr wrap="square">
            <a:spAutoFit/>
          </a:bodyPr>
          <a:lstStyle/>
          <a:p>
            <a:pPr marL="342900" indent="-342900">
              <a:lnSpc>
                <a:spcPct val="200000"/>
              </a:lnSpc>
              <a:buFont typeface="+mj-lt"/>
              <a:buAutoNum type="arabicPeriod"/>
            </a:pPr>
            <a:r>
              <a:rPr lang="en-IN" sz="1800" dirty="0">
                <a:solidFill>
                  <a:srgbClr val="404040"/>
                </a:solidFill>
                <a:latin typeface="Comic Sans MS" panose="030F0702030302020204" pitchFamily="66" charset="0"/>
              </a:rPr>
              <a:t>Dimensionality reduction</a:t>
            </a:r>
          </a:p>
          <a:p>
            <a:pPr marL="342900" indent="-342900">
              <a:lnSpc>
                <a:spcPct val="200000"/>
              </a:lnSpc>
              <a:buFont typeface="+mj-lt"/>
              <a:buAutoNum type="arabicPeriod"/>
            </a:pPr>
            <a:r>
              <a:rPr lang="en-IN" sz="1800" dirty="0">
                <a:solidFill>
                  <a:srgbClr val="404040"/>
                </a:solidFill>
                <a:latin typeface="Comic Sans MS" panose="030F0702030302020204" pitchFamily="66" charset="0"/>
              </a:rPr>
              <a:t>Feature subset selection</a:t>
            </a:r>
          </a:p>
          <a:p>
            <a:endParaRPr lang="en-IN" sz="1800" dirty="0">
              <a:solidFill>
                <a:srgbClr val="404040"/>
              </a:solidFill>
              <a:latin typeface="Comic Sans MS" panose="030F0702030302020204" pitchFamily="66" charset="0"/>
            </a:endParaRPr>
          </a:p>
        </p:txBody>
      </p:sp>
      <p:sp>
        <p:nvSpPr>
          <p:cNvPr id="11" name="TextBox 10">
            <a:extLst>
              <a:ext uri="{FF2B5EF4-FFF2-40B4-BE49-F238E27FC236}">
                <a16:creationId xmlns:a16="http://schemas.microsoft.com/office/drawing/2014/main" id="{A4A84345-EC29-9940-957E-4403A0CF49AB}"/>
              </a:ext>
            </a:extLst>
          </p:cNvPr>
          <p:cNvSpPr txBox="1"/>
          <p:nvPr/>
        </p:nvSpPr>
        <p:spPr>
          <a:xfrm>
            <a:off x="201706" y="2103465"/>
            <a:ext cx="11559988" cy="3970318"/>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High-dimensional data sets need a high amount of computational space and time. At the same time, not all</a:t>
            </a:r>
          </a:p>
          <a:p>
            <a:r>
              <a:rPr lang="en-US" sz="1800" dirty="0">
                <a:solidFill>
                  <a:srgbClr val="333333"/>
                </a:solidFill>
                <a:latin typeface="Microsoft Sans Serif" panose="020B0604020202020204" pitchFamily="34" charset="0"/>
              </a:rPr>
              <a:t>features are useful – they degrade the performance of machine </a:t>
            </a:r>
            <a:r>
              <a:rPr lang="en-IN" sz="1800" dirty="0">
                <a:solidFill>
                  <a:srgbClr val="333333"/>
                </a:solidFill>
                <a:latin typeface="Microsoft Sans Serif" panose="020B0604020202020204" pitchFamily="34" charset="0"/>
              </a:rPr>
              <a:t>learning algorithms.</a:t>
            </a:r>
          </a:p>
          <a:p>
            <a:r>
              <a:rPr lang="en-IN" dirty="0">
                <a:solidFill>
                  <a:srgbClr val="333333"/>
                </a:solidFill>
                <a:latin typeface="Microsoft Sans Serif" panose="020B0604020202020204" pitchFamily="34" charset="0"/>
              </a:rPr>
              <a:t>Approaches</a:t>
            </a:r>
          </a:p>
          <a:p>
            <a:r>
              <a:rPr lang="en-IN" dirty="0">
                <a:solidFill>
                  <a:srgbClr val="333333"/>
                </a:solidFill>
                <a:latin typeface="Microsoft Sans Serif" panose="020B0604020202020204" pitchFamily="34" charset="0"/>
              </a:rPr>
              <a:t>	PCA- principal component analysis -</a:t>
            </a:r>
            <a:r>
              <a:rPr lang="en-US" u="sng" dirty="0"/>
              <a:t>Dimensionality reduction refers to the techniques of reducing the dimensionality of a data set by creating new attributes by combining the original attributes</a:t>
            </a:r>
            <a:r>
              <a:rPr lang="en-US" dirty="0"/>
              <a:t>. The most common approach for dimensionality reduction is known as </a:t>
            </a:r>
            <a:r>
              <a:rPr lang="en-US" b="1" dirty="0"/>
              <a:t>Principal Component Analysis (PCA). </a:t>
            </a:r>
          </a:p>
          <a:p>
            <a:pPr marL="285750" indent="-285750">
              <a:buFont typeface="Arial" panose="020B0604020202020204" pitchFamily="34" charset="0"/>
              <a:buChar char="•"/>
            </a:pPr>
            <a:r>
              <a:rPr lang="en-US" dirty="0"/>
              <a:t>PCA is a statistical technique to convert a set </a:t>
            </a:r>
            <a:r>
              <a:rPr lang="en-US" u="sng" dirty="0"/>
              <a:t>of correlated variables into a set of transformed, uncorrelated variables called principal components.</a:t>
            </a:r>
          </a:p>
          <a:p>
            <a:pPr marL="285750" indent="-285750">
              <a:buFont typeface="Arial" panose="020B0604020202020204" pitchFamily="34" charset="0"/>
              <a:buChar char="•"/>
            </a:pPr>
            <a:r>
              <a:rPr lang="en-US" dirty="0"/>
              <a:t>The principal </a:t>
            </a:r>
            <a:r>
              <a:rPr lang="en-US" u="sng" dirty="0"/>
              <a:t>components are a linear combination of the original variables</a:t>
            </a:r>
            <a:r>
              <a:rPr lang="en-US" dirty="0"/>
              <a:t>. They are orthogonal to each other. Since principal components are uncorrelated, </a:t>
            </a:r>
            <a:r>
              <a:rPr lang="en-US" u="sng" dirty="0"/>
              <a:t>they capture the maximum amount of variability in the data</a:t>
            </a:r>
            <a:r>
              <a:rPr lang="en-US" b="1" dirty="0"/>
              <a:t>. However, the only challenge is that the original attributes are lost due to the transformation.</a:t>
            </a:r>
          </a:p>
          <a:p>
            <a:pPr marL="285750" indent="-285750">
              <a:buFont typeface="Arial" panose="020B0604020202020204" pitchFamily="34" charset="0"/>
              <a:buChar char="•"/>
            </a:pPr>
            <a:r>
              <a:rPr lang="en-US" b="1" dirty="0"/>
              <a:t>Another commonly used technique which is used for dimensionality reduction is Singular Value Decomposition (SVD). </a:t>
            </a:r>
            <a:endParaRPr lang="en-IN" b="1" dirty="0"/>
          </a:p>
          <a:p>
            <a:endParaRPr lang="en-IN" b="1" dirty="0">
              <a:solidFill>
                <a:srgbClr val="333333"/>
              </a:solidFill>
              <a:latin typeface="Microsoft Sans Serif" panose="020B0604020202020204" pitchFamily="34" charset="0"/>
            </a:endParaRPr>
          </a:p>
        </p:txBody>
      </p:sp>
    </p:spTree>
    <p:extLst>
      <p:ext uri="{BB962C8B-B14F-4D97-AF65-F5344CB8AC3E}">
        <p14:creationId xmlns:p14="http://schemas.microsoft.com/office/powerpoint/2010/main" val="7952105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B022-4097-39D0-B6CC-5B6E6FB25058}"/>
              </a:ext>
            </a:extLst>
          </p:cNvPr>
          <p:cNvSpPr>
            <a:spLocks noGrp="1"/>
          </p:cNvSpPr>
          <p:nvPr>
            <p:ph type="title"/>
          </p:nvPr>
        </p:nvSpPr>
        <p:spPr/>
        <p:txBody>
          <a:bodyPr/>
          <a:lstStyle/>
          <a:p>
            <a:r>
              <a:rPr lang="en-IN" b="1" dirty="0"/>
              <a:t>DATA QUALITY AND REMEDIATION</a:t>
            </a:r>
          </a:p>
        </p:txBody>
      </p:sp>
      <p:sp>
        <p:nvSpPr>
          <p:cNvPr id="3" name="Content Placeholder 2">
            <a:extLst>
              <a:ext uri="{FF2B5EF4-FFF2-40B4-BE49-F238E27FC236}">
                <a16:creationId xmlns:a16="http://schemas.microsoft.com/office/drawing/2014/main" id="{F92C39F1-C5F5-4753-5B52-728AB6BE7EEF}"/>
              </a:ext>
            </a:extLst>
          </p:cNvPr>
          <p:cNvSpPr>
            <a:spLocks noGrp="1"/>
          </p:cNvSpPr>
          <p:nvPr>
            <p:ph idx="1"/>
          </p:nvPr>
        </p:nvSpPr>
        <p:spPr/>
        <p:txBody>
          <a:bodyPr>
            <a:normAutofit fontScale="92500" lnSpcReduction="10000"/>
          </a:bodyPr>
          <a:lstStyle/>
          <a:p>
            <a:r>
              <a:rPr lang="en-IN" b="1" dirty="0"/>
              <a:t>Data quality :</a:t>
            </a:r>
          </a:p>
          <a:p>
            <a:pPr algn="just"/>
            <a:r>
              <a:rPr lang="en-US" dirty="0"/>
              <a:t>A data which has the right quality helps to achieve better prediction accuracy, in case of supervised learning. However, it is not realistic to expect that the data will be flawless. We have already come across at least two types of problems: </a:t>
            </a:r>
          </a:p>
          <a:p>
            <a:pPr algn="just"/>
            <a:r>
              <a:rPr lang="en-US" dirty="0"/>
              <a:t>1. Certain data elements without a value or data </a:t>
            </a:r>
            <a:r>
              <a:rPr lang="en-US" u="sng" dirty="0"/>
              <a:t>with a missing value</a:t>
            </a:r>
            <a:r>
              <a:rPr lang="en-US" dirty="0"/>
              <a:t>. 2. Data elements having </a:t>
            </a:r>
            <a:r>
              <a:rPr lang="en-US" u="sng" dirty="0"/>
              <a:t>value surprisingly different from the other elements, which we term as outliers</a:t>
            </a:r>
            <a:r>
              <a:rPr lang="en-US" dirty="0"/>
              <a:t>.</a:t>
            </a:r>
          </a:p>
          <a:p>
            <a:pPr algn="just"/>
            <a:r>
              <a:rPr lang="en-US" b="1" dirty="0"/>
              <a:t>Incorrect sample set selection: </a:t>
            </a:r>
            <a:r>
              <a:rPr lang="en-US" dirty="0"/>
              <a:t>The data may not reflect normal or regular quality due to incorrect selection of sample set.</a:t>
            </a:r>
          </a:p>
          <a:p>
            <a:pPr algn="just"/>
            <a:r>
              <a:rPr lang="en-US" b="1" dirty="0"/>
              <a:t>Errors in data collection</a:t>
            </a:r>
            <a:r>
              <a:rPr lang="en-US" dirty="0"/>
              <a:t>: resulting in outliers and missing values</a:t>
            </a:r>
            <a:endParaRPr lang="en-IN" b="1" dirty="0"/>
          </a:p>
        </p:txBody>
      </p:sp>
    </p:spTree>
    <p:extLst>
      <p:ext uri="{BB962C8B-B14F-4D97-AF65-F5344CB8AC3E}">
        <p14:creationId xmlns:p14="http://schemas.microsoft.com/office/powerpoint/2010/main" val="23491524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4419-122C-20E4-37B3-D7C8B27ECAC1}"/>
              </a:ext>
            </a:extLst>
          </p:cNvPr>
          <p:cNvSpPr>
            <a:spLocks noGrp="1"/>
          </p:cNvSpPr>
          <p:nvPr>
            <p:ph type="title"/>
          </p:nvPr>
        </p:nvSpPr>
        <p:spPr/>
        <p:txBody>
          <a:bodyPr/>
          <a:lstStyle/>
          <a:p>
            <a:r>
              <a:rPr lang="en-IN"/>
              <a:t>Data remediation</a:t>
            </a:r>
          </a:p>
        </p:txBody>
      </p:sp>
      <p:sp>
        <p:nvSpPr>
          <p:cNvPr id="3" name="Content Placeholder 2">
            <a:extLst>
              <a:ext uri="{FF2B5EF4-FFF2-40B4-BE49-F238E27FC236}">
                <a16:creationId xmlns:a16="http://schemas.microsoft.com/office/drawing/2014/main" id="{19F70366-45A4-8108-89CC-960D56285437}"/>
              </a:ext>
            </a:extLst>
          </p:cNvPr>
          <p:cNvSpPr>
            <a:spLocks noGrp="1"/>
          </p:cNvSpPr>
          <p:nvPr>
            <p:ph idx="1"/>
          </p:nvPr>
        </p:nvSpPr>
        <p:spPr/>
        <p:txBody>
          <a:bodyPr/>
          <a:lstStyle/>
          <a:p>
            <a:pPr algn="just"/>
            <a:r>
              <a:rPr lang="en-US" dirty="0"/>
              <a:t>The issues in data quality, as mentioned above, need to be remediated, if the right amount of efficiency has to be achieved in the learning activity.</a:t>
            </a:r>
          </a:p>
          <a:p>
            <a:pPr algn="just"/>
            <a:r>
              <a:rPr lang="en-IN" b="1" dirty="0"/>
              <a:t>Handling outliers</a:t>
            </a:r>
          </a:p>
          <a:p>
            <a:pPr algn="just"/>
            <a:r>
              <a:rPr lang="en-US" dirty="0"/>
              <a:t>Outliers are data elements with an abnormally high value which may impact prediction accuracy, especially in regression models.</a:t>
            </a:r>
            <a:endParaRPr lang="en-IN" b="1" dirty="0"/>
          </a:p>
          <a:p>
            <a:pPr algn="just"/>
            <a:r>
              <a:rPr lang="en-US" dirty="0"/>
              <a:t>. However, if the outliers are natural, i.e. the value of the data element is surprisingly high or low because of a valid reason, then we should not amend it</a:t>
            </a:r>
            <a:endParaRPr lang="en-IN" b="1" dirty="0"/>
          </a:p>
        </p:txBody>
      </p:sp>
    </p:spTree>
    <p:extLst>
      <p:ext uri="{BB962C8B-B14F-4D97-AF65-F5344CB8AC3E}">
        <p14:creationId xmlns:p14="http://schemas.microsoft.com/office/powerpoint/2010/main" val="3605626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5963-E842-D108-284F-3472A2D0E9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8449B8-65D6-EAC0-4C07-12D315148F6A}"/>
              </a:ext>
            </a:extLst>
          </p:cNvPr>
          <p:cNvSpPr>
            <a:spLocks noGrp="1"/>
          </p:cNvSpPr>
          <p:nvPr>
            <p:ph idx="1"/>
          </p:nvPr>
        </p:nvSpPr>
        <p:spPr/>
        <p:txBody>
          <a:bodyPr/>
          <a:lstStyle/>
          <a:p>
            <a:pPr algn="just"/>
            <a:r>
              <a:rPr lang="en-US" b="1" dirty="0"/>
              <a:t>Remove outliers</a:t>
            </a:r>
            <a:r>
              <a:rPr lang="en-US" dirty="0"/>
              <a:t>: If the number of records </a:t>
            </a:r>
            <a:r>
              <a:rPr lang="en-US" u="sng" dirty="0"/>
              <a:t>which are outliers is not many,</a:t>
            </a:r>
            <a:r>
              <a:rPr lang="en-US" dirty="0"/>
              <a:t> a simple approach may be to remove them.</a:t>
            </a:r>
          </a:p>
          <a:p>
            <a:pPr algn="just"/>
            <a:r>
              <a:rPr lang="en-US" b="1" dirty="0"/>
              <a:t>Imputation</a:t>
            </a:r>
            <a:r>
              <a:rPr lang="en-US" dirty="0"/>
              <a:t>: One other way is </a:t>
            </a:r>
            <a:r>
              <a:rPr lang="en-US" u="sng" dirty="0"/>
              <a:t>to impute the value with mean or median or mode.</a:t>
            </a:r>
            <a:r>
              <a:rPr lang="en-US" dirty="0"/>
              <a:t> The value of the most similar data element may also be used for imputation. </a:t>
            </a:r>
          </a:p>
          <a:p>
            <a:pPr algn="just"/>
            <a:r>
              <a:rPr lang="en-US" b="1" dirty="0"/>
              <a:t>Capping</a:t>
            </a:r>
            <a:r>
              <a:rPr lang="en-US" dirty="0"/>
              <a:t>: For values that lie outside the 1.5|×| IQR limits, we can cap them by replacing those observations below the lower limit with the value of 5th percentile and those that lie above the upper limit, with the value of 95th percentile. </a:t>
            </a:r>
            <a:endParaRPr lang="en-IN" dirty="0"/>
          </a:p>
        </p:txBody>
      </p:sp>
    </p:spTree>
    <p:extLst>
      <p:ext uri="{BB962C8B-B14F-4D97-AF65-F5344CB8AC3E}">
        <p14:creationId xmlns:p14="http://schemas.microsoft.com/office/powerpoint/2010/main" val="14719895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D10E-E5BA-39CE-24D3-558E7BEE39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E6FA5B-873E-AD1F-2788-8AD8896434D0}"/>
              </a:ext>
            </a:extLst>
          </p:cNvPr>
          <p:cNvSpPr>
            <a:spLocks noGrp="1"/>
          </p:cNvSpPr>
          <p:nvPr>
            <p:ph idx="1"/>
          </p:nvPr>
        </p:nvSpPr>
        <p:spPr/>
        <p:txBody>
          <a:bodyPr/>
          <a:lstStyle/>
          <a:p>
            <a:pPr algn="just"/>
            <a:r>
              <a:rPr lang="en-US" dirty="0"/>
              <a:t>If there is a significant number of outliers, they should be treated </a:t>
            </a:r>
            <a:r>
              <a:rPr lang="en-US" b="1" dirty="0"/>
              <a:t>separately in the statistical model. </a:t>
            </a:r>
            <a:r>
              <a:rPr lang="en-US" dirty="0"/>
              <a:t>In that case, the groups should be treated as two different groups, the model should be built for both groups and then the output can be combined.</a:t>
            </a:r>
          </a:p>
          <a:p>
            <a:pPr algn="just"/>
            <a:r>
              <a:rPr lang="en-IN" b="1" dirty="0"/>
              <a:t>Handling missing values</a:t>
            </a:r>
            <a:endParaRPr lang="en-US" b="1" dirty="0"/>
          </a:p>
          <a:p>
            <a:pPr algn="just"/>
            <a:r>
              <a:rPr lang="en-US" dirty="0"/>
              <a:t>it can be caused by omission on part of the surveyor or a person who is collecting sample data or by the responder, primarily due to his/her unwillingness to respond or lack of understanding needed to provide a response.</a:t>
            </a:r>
            <a:endParaRPr lang="en-IN" dirty="0"/>
          </a:p>
        </p:txBody>
      </p:sp>
    </p:spTree>
    <p:extLst>
      <p:ext uri="{BB962C8B-B14F-4D97-AF65-F5344CB8AC3E}">
        <p14:creationId xmlns:p14="http://schemas.microsoft.com/office/powerpoint/2010/main" val="17834513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9D31-9C72-1CF1-1AF3-02269B1984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2F8427-784D-0D45-5B06-BD672158AEB9}"/>
              </a:ext>
            </a:extLst>
          </p:cNvPr>
          <p:cNvSpPr>
            <a:spLocks noGrp="1"/>
          </p:cNvSpPr>
          <p:nvPr>
            <p:ph idx="1"/>
          </p:nvPr>
        </p:nvSpPr>
        <p:spPr/>
        <p:txBody>
          <a:bodyPr>
            <a:normAutofit/>
          </a:bodyPr>
          <a:lstStyle/>
          <a:p>
            <a:r>
              <a:rPr lang="en-US" b="1" dirty="0"/>
              <a:t>Eliminate records having a missing value of data elements</a:t>
            </a:r>
          </a:p>
          <a:p>
            <a:r>
              <a:rPr lang="en-IN" b="1" dirty="0"/>
              <a:t>Imputing missing values</a:t>
            </a:r>
          </a:p>
          <a:p>
            <a:pPr lvl="1" algn="just"/>
            <a:r>
              <a:rPr lang="en-US" dirty="0"/>
              <a:t>Imputation is a method to assign a value to the data elements having missing values. </a:t>
            </a:r>
            <a:r>
              <a:rPr lang="en-US" u="sng" dirty="0"/>
              <a:t>Mean/mode/median </a:t>
            </a:r>
            <a:r>
              <a:rPr lang="en-US" dirty="0"/>
              <a:t>is most frequently assigned value. For quantitative attributes, all missing values are imputed with the mean, median, or mode of the remaining values under the same attribute. For qualitative attributes, all missing values are imputed by the mode of all remaining values of the same attribute. However, another strategy may be identify the similar types of observations whose values are known and use the mean/median/mode of those known values.</a:t>
            </a:r>
            <a:endParaRPr lang="en-IN" b="1" dirty="0"/>
          </a:p>
          <a:p>
            <a:pPr lvl="1" algn="just"/>
            <a:r>
              <a:rPr lang="en-IN" b="1" dirty="0"/>
              <a:t> Estimate missing values</a:t>
            </a:r>
            <a:endParaRPr lang="en-US" b="1" dirty="0"/>
          </a:p>
        </p:txBody>
      </p:sp>
    </p:spTree>
    <p:extLst>
      <p:ext uri="{BB962C8B-B14F-4D97-AF65-F5344CB8AC3E}">
        <p14:creationId xmlns:p14="http://schemas.microsoft.com/office/powerpoint/2010/main" val="11859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0410-ACA0-B997-97AE-6C8F59D3A10B}"/>
              </a:ext>
            </a:extLst>
          </p:cNvPr>
          <p:cNvSpPr>
            <a:spLocks noGrp="1"/>
          </p:cNvSpPr>
          <p:nvPr>
            <p:ph type="title"/>
          </p:nvPr>
        </p:nvSpPr>
        <p:spPr>
          <a:xfrm>
            <a:off x="112059" y="3361"/>
            <a:ext cx="10515600" cy="677676"/>
          </a:xfrm>
        </p:spPr>
        <p:txBody>
          <a:bodyPr>
            <a:normAutofit fontScale="90000"/>
          </a:bodyPr>
          <a:lstStyle/>
          <a:p>
            <a:r>
              <a:rPr lang="en-IN" sz="4400" dirty="0">
                <a:solidFill>
                  <a:srgbClr val="FF0000"/>
                </a:solidFill>
                <a:latin typeface="Comic Sans MS" panose="030F0702030302020204" pitchFamily="66" charset="0"/>
              </a:rPr>
              <a:t>Well-posed learning problem</a:t>
            </a:r>
            <a:endParaRPr lang="en-IN" dirty="0"/>
          </a:p>
        </p:txBody>
      </p:sp>
      <p:sp>
        <p:nvSpPr>
          <p:cNvPr id="3" name="Content Placeholder 2">
            <a:extLst>
              <a:ext uri="{FF2B5EF4-FFF2-40B4-BE49-F238E27FC236}">
                <a16:creationId xmlns:a16="http://schemas.microsoft.com/office/drawing/2014/main" id="{B2B445E2-64C2-20BE-CCC8-48298C00FA31}"/>
              </a:ext>
            </a:extLst>
          </p:cNvPr>
          <p:cNvSpPr>
            <a:spLocks noGrp="1"/>
          </p:cNvSpPr>
          <p:nvPr>
            <p:ph idx="1"/>
          </p:nvPr>
        </p:nvSpPr>
        <p:spPr>
          <a:xfrm>
            <a:off x="345141" y="681037"/>
            <a:ext cx="11631706" cy="4351338"/>
          </a:xfrm>
        </p:spPr>
        <p:txBody>
          <a:bodyPr>
            <a:normAutofit lnSpcReduction="10000"/>
          </a:bodyPr>
          <a:lstStyle/>
          <a:p>
            <a:pPr>
              <a:lnSpc>
                <a:spcPct val="200000"/>
              </a:lnSpc>
            </a:pPr>
            <a:r>
              <a:rPr lang="en-US" sz="1800" b="1" dirty="0">
                <a:solidFill>
                  <a:srgbClr val="333333"/>
                </a:solidFill>
                <a:latin typeface="Arial" panose="020B0604020202020204" pitchFamily="34" charset="0"/>
              </a:rPr>
              <a:t>Step 2: Why does the problem need to be solved?</a:t>
            </a:r>
          </a:p>
          <a:p>
            <a:pPr>
              <a:lnSpc>
                <a:spcPct val="200000"/>
              </a:lnSpc>
            </a:pPr>
            <a:r>
              <a:rPr lang="en-IN" sz="1800" b="1" i="1" dirty="0">
                <a:solidFill>
                  <a:srgbClr val="FF0000"/>
                </a:solidFill>
                <a:latin typeface="Arial" panose="020B0604020202020204" pitchFamily="34" charset="0"/>
              </a:rPr>
              <a:t>Motivation</a:t>
            </a:r>
            <a:r>
              <a:rPr lang="en-US" sz="1800" b="1" i="1" dirty="0">
                <a:solidFill>
                  <a:srgbClr val="FF0000"/>
                </a:solidFill>
                <a:latin typeface="Arial" panose="020B0604020202020204" pitchFamily="34" charset="0"/>
                <a:sym typeface="Wingdings" panose="05000000000000000000" pitchFamily="2" charset="2"/>
              </a:rPr>
              <a:t></a:t>
            </a:r>
            <a:r>
              <a:rPr lang="en-US" sz="1800" b="1" i="1" dirty="0">
                <a:solidFill>
                  <a:srgbClr val="333333"/>
                </a:solidFill>
                <a:latin typeface="Arial" panose="020B0604020202020204" pitchFamily="34" charset="0"/>
                <a:sym typeface="Wingdings" panose="05000000000000000000" pitchFamily="2" charset="2"/>
              </a:rPr>
              <a:t> </a:t>
            </a:r>
            <a:r>
              <a:rPr lang="en-US" sz="1800" dirty="0">
                <a:solidFill>
                  <a:srgbClr val="333333"/>
                </a:solidFill>
                <a:latin typeface="Microsoft Sans Serif" panose="020B0604020202020204" pitchFamily="34" charset="0"/>
              </a:rPr>
              <a:t>What is the motivation for solving the problem? What </a:t>
            </a:r>
            <a:r>
              <a:rPr lang="en-IN" sz="1800" dirty="0">
                <a:solidFill>
                  <a:srgbClr val="333333"/>
                </a:solidFill>
                <a:latin typeface="Microsoft Sans Serif" panose="020B0604020202020204" pitchFamily="34" charset="0"/>
              </a:rPr>
              <a:t>requirement will it fulfil?</a:t>
            </a:r>
          </a:p>
          <a:p>
            <a:pPr lvl="1">
              <a:lnSpc>
                <a:spcPct val="200000"/>
              </a:lnSpc>
            </a:pPr>
            <a:r>
              <a:rPr lang="en-US" sz="1800" b="1" dirty="0">
                <a:solidFill>
                  <a:srgbClr val="333333"/>
                </a:solidFill>
                <a:latin typeface="Arial" panose="020B0604020202020204" pitchFamily="34" charset="0"/>
              </a:rPr>
              <a:t> (Ex: solve any long standing issues like transaction fraudulent in bank)</a:t>
            </a:r>
          </a:p>
          <a:p>
            <a:pPr>
              <a:lnSpc>
                <a:spcPct val="200000"/>
              </a:lnSpc>
            </a:pPr>
            <a:r>
              <a:rPr lang="en-IN" sz="1800" b="1" i="1" dirty="0">
                <a:solidFill>
                  <a:srgbClr val="FF0000"/>
                </a:solidFill>
                <a:latin typeface="Arial" panose="020B0604020202020204" pitchFamily="34" charset="0"/>
              </a:rPr>
              <a:t>Solution benefits</a:t>
            </a:r>
            <a:r>
              <a:rPr lang="en-IN" sz="1800" b="1" i="1" dirty="0">
                <a:solidFill>
                  <a:srgbClr val="FF0000"/>
                </a:solidFill>
                <a:latin typeface="Arial" panose="020B0604020202020204" pitchFamily="34" charset="0"/>
                <a:sym typeface="Wingdings" panose="05000000000000000000" pitchFamily="2" charset="2"/>
              </a:rPr>
              <a:t> </a:t>
            </a:r>
            <a:r>
              <a:rPr lang="en-US" sz="1800" dirty="0">
                <a:solidFill>
                  <a:srgbClr val="333333"/>
                </a:solidFill>
                <a:latin typeface="Microsoft Sans Serif" panose="020B0604020202020204" pitchFamily="34" charset="0"/>
              </a:rPr>
              <a:t>It is important to clearly understand the benefits of solving the problem. These benefits can be articulated to sell the </a:t>
            </a:r>
            <a:r>
              <a:rPr lang="en-IN" sz="1800" dirty="0">
                <a:solidFill>
                  <a:srgbClr val="333333"/>
                </a:solidFill>
                <a:latin typeface="Microsoft Sans Serif" panose="020B0604020202020204" pitchFamily="34" charset="0"/>
              </a:rPr>
              <a:t>project.</a:t>
            </a:r>
          </a:p>
          <a:p>
            <a:pPr>
              <a:lnSpc>
                <a:spcPct val="200000"/>
              </a:lnSpc>
            </a:pPr>
            <a:r>
              <a:rPr lang="en-IN" sz="1800" b="1" i="1" dirty="0">
                <a:solidFill>
                  <a:srgbClr val="FF0000"/>
                </a:solidFill>
                <a:latin typeface="Arial" panose="020B0604020202020204" pitchFamily="34" charset="0"/>
              </a:rPr>
              <a:t>Solution use </a:t>
            </a:r>
            <a:r>
              <a:rPr lang="en-IN" sz="1800" b="1" i="1" dirty="0">
                <a:solidFill>
                  <a:srgbClr val="FF0000"/>
                </a:solidFill>
                <a:latin typeface="Arial" panose="020B0604020202020204" pitchFamily="34" charset="0"/>
                <a:sym typeface="Wingdings" panose="05000000000000000000" pitchFamily="2" charset="2"/>
              </a:rPr>
              <a:t> </a:t>
            </a:r>
            <a:r>
              <a:rPr lang="en-US" sz="1800" dirty="0">
                <a:solidFill>
                  <a:srgbClr val="333333"/>
                </a:solidFill>
                <a:latin typeface="Microsoft Sans Serif" panose="020B0604020202020204" pitchFamily="34" charset="0"/>
              </a:rPr>
              <a:t>How will the solution to the problem be used and the life time of the solution is expected to have?</a:t>
            </a:r>
          </a:p>
          <a:p>
            <a:pPr marL="0" indent="0">
              <a:buNone/>
            </a:pPr>
            <a:endParaRPr lang="en-IN" sz="1800" i="1" dirty="0">
              <a:solidFill>
                <a:srgbClr val="FF0000"/>
              </a:solidFill>
              <a:latin typeface="Arial" panose="020B0604020202020204" pitchFamily="34" charset="0"/>
            </a:endParaRPr>
          </a:p>
          <a:p>
            <a:endParaRPr lang="en-IN" dirty="0">
              <a:solidFill>
                <a:srgbClr val="FF0000"/>
              </a:solidFill>
            </a:endParaRPr>
          </a:p>
        </p:txBody>
      </p:sp>
    </p:spTree>
    <p:extLst>
      <p:ext uri="{BB962C8B-B14F-4D97-AF65-F5344CB8AC3E}">
        <p14:creationId xmlns:p14="http://schemas.microsoft.com/office/powerpoint/2010/main" val="9100781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DFD3-1AC4-D21F-4F8B-40C2C297B411}"/>
              </a:ext>
            </a:extLst>
          </p:cNvPr>
          <p:cNvSpPr>
            <a:spLocks noGrp="1"/>
          </p:cNvSpPr>
          <p:nvPr>
            <p:ph type="title"/>
          </p:nvPr>
        </p:nvSpPr>
        <p:spPr/>
        <p:txBody>
          <a:bodyPr/>
          <a:lstStyle/>
          <a:p>
            <a:r>
              <a:rPr lang="en-IN" b="1" dirty="0"/>
              <a:t>DATA PRE-PROCESSING</a:t>
            </a:r>
          </a:p>
        </p:txBody>
      </p:sp>
      <p:sp>
        <p:nvSpPr>
          <p:cNvPr id="3" name="Content Placeholder 2">
            <a:extLst>
              <a:ext uri="{FF2B5EF4-FFF2-40B4-BE49-F238E27FC236}">
                <a16:creationId xmlns:a16="http://schemas.microsoft.com/office/drawing/2014/main" id="{9A23D8C5-A345-96EB-3996-3113071AACFA}"/>
              </a:ext>
            </a:extLst>
          </p:cNvPr>
          <p:cNvSpPr>
            <a:spLocks noGrp="1"/>
          </p:cNvSpPr>
          <p:nvPr>
            <p:ph idx="1"/>
          </p:nvPr>
        </p:nvSpPr>
        <p:spPr/>
        <p:txBody>
          <a:bodyPr/>
          <a:lstStyle/>
          <a:p>
            <a:r>
              <a:rPr lang="en-IN" b="1" dirty="0"/>
              <a:t>Dimensionality reduction</a:t>
            </a:r>
          </a:p>
          <a:p>
            <a:pPr marL="0" indent="0" algn="just">
              <a:buNone/>
            </a:pPr>
            <a:r>
              <a:rPr lang="en-US" dirty="0"/>
              <a:t>High-dimensional data sets need a high amount of computational space and time. At the same time, not all features are useful – they degrade the performance of machine learning algorithms. Most of the machine learning algorithms perform better if the dimensionality of data set, i.e. the number of features in the data set, is reduced. Dimensionality reduction helps in reducing irrelevance and redundancy in features. Also, it is easier to understand a model if the number of features involved in the learning activity is less. </a:t>
            </a:r>
            <a:endParaRPr lang="en-IN" b="1" dirty="0"/>
          </a:p>
        </p:txBody>
      </p:sp>
    </p:spTree>
    <p:extLst>
      <p:ext uri="{BB962C8B-B14F-4D97-AF65-F5344CB8AC3E}">
        <p14:creationId xmlns:p14="http://schemas.microsoft.com/office/powerpoint/2010/main" val="2824056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0C05C-2F6C-652F-5C99-71CEECD5831E}"/>
              </a:ext>
            </a:extLst>
          </p:cNvPr>
          <p:cNvSpPr>
            <a:spLocks noGrp="1"/>
          </p:cNvSpPr>
          <p:nvPr>
            <p:ph idx="1"/>
          </p:nvPr>
        </p:nvSpPr>
        <p:spPr>
          <a:xfrm>
            <a:off x="838200" y="589935"/>
            <a:ext cx="10515600" cy="5587028"/>
          </a:xfrm>
        </p:spPr>
        <p:txBody>
          <a:bodyPr>
            <a:normAutofit lnSpcReduction="10000"/>
          </a:bodyPr>
          <a:lstStyle/>
          <a:p>
            <a:pPr algn="just"/>
            <a:r>
              <a:rPr lang="en-US" u="sng" dirty="0"/>
              <a:t>Dimensionality reduction refers to the techniques of reducing the dimensionality of a data set by creating new attributes by combining the original attributes</a:t>
            </a:r>
            <a:r>
              <a:rPr lang="en-US" dirty="0"/>
              <a:t>. The most common approach for dimensionality reduction is known as </a:t>
            </a:r>
            <a:r>
              <a:rPr lang="en-US" b="1" dirty="0"/>
              <a:t>Principal Component Analysis (PCA). </a:t>
            </a:r>
          </a:p>
          <a:p>
            <a:pPr algn="just"/>
            <a:r>
              <a:rPr lang="en-US" dirty="0"/>
              <a:t>PCA is a statistical technique to convert a set of correlated variables into a set of transformed, </a:t>
            </a:r>
            <a:r>
              <a:rPr lang="en-US" u="sng" dirty="0"/>
              <a:t>uncorrelated variables called principal components. The </a:t>
            </a:r>
            <a:r>
              <a:rPr lang="en-US" dirty="0"/>
              <a:t>principal components are a linear combination of the original variables. They are orthogonal to each other. Since principal components are uncorrelated, they capture the maximum amount of variability in the data. However, the only challenge is that the original attributes are lost due to the transformation. </a:t>
            </a:r>
          </a:p>
          <a:p>
            <a:pPr algn="just"/>
            <a:r>
              <a:rPr lang="en-US" b="1" dirty="0"/>
              <a:t>Another commonly used technique which is used for dimensionality reduction is Singular Value Decomposition (SVD). </a:t>
            </a:r>
            <a:endParaRPr lang="en-IN" b="1" dirty="0"/>
          </a:p>
        </p:txBody>
      </p:sp>
    </p:spTree>
    <p:extLst>
      <p:ext uri="{BB962C8B-B14F-4D97-AF65-F5344CB8AC3E}">
        <p14:creationId xmlns:p14="http://schemas.microsoft.com/office/powerpoint/2010/main" val="33947485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FF1E-C393-380E-72D6-EEF8B9692BEA}"/>
              </a:ext>
            </a:extLst>
          </p:cNvPr>
          <p:cNvSpPr>
            <a:spLocks noGrp="1"/>
          </p:cNvSpPr>
          <p:nvPr>
            <p:ph type="title"/>
          </p:nvPr>
        </p:nvSpPr>
        <p:spPr/>
        <p:txBody>
          <a:bodyPr/>
          <a:lstStyle/>
          <a:p>
            <a:r>
              <a:rPr lang="en-IN" b="1" dirty="0"/>
              <a:t>Feature subset selection </a:t>
            </a:r>
          </a:p>
        </p:txBody>
      </p:sp>
      <p:sp>
        <p:nvSpPr>
          <p:cNvPr id="3" name="Content Placeholder 2">
            <a:extLst>
              <a:ext uri="{FF2B5EF4-FFF2-40B4-BE49-F238E27FC236}">
                <a16:creationId xmlns:a16="http://schemas.microsoft.com/office/drawing/2014/main" id="{1B1A8FBA-3E70-6179-45C9-68659F38A82C}"/>
              </a:ext>
            </a:extLst>
          </p:cNvPr>
          <p:cNvSpPr>
            <a:spLocks noGrp="1"/>
          </p:cNvSpPr>
          <p:nvPr>
            <p:ph idx="1"/>
          </p:nvPr>
        </p:nvSpPr>
        <p:spPr/>
        <p:txBody>
          <a:bodyPr/>
          <a:lstStyle/>
          <a:p>
            <a:pPr algn="just"/>
            <a:r>
              <a:rPr lang="en-US" u="sng" dirty="0"/>
              <a:t>Feature subset selection or simply called feature selection, both for supervised as well as unsupervised learning</a:t>
            </a:r>
            <a:r>
              <a:rPr lang="en-US" dirty="0"/>
              <a:t>, try to find out the optimal subset of the entire feature set </a:t>
            </a:r>
            <a:r>
              <a:rPr lang="en-US" b="1" dirty="0"/>
              <a:t>which significantly reduces computational cost without any major impact on the learning accuracy</a:t>
            </a:r>
            <a:r>
              <a:rPr lang="en-US" dirty="0"/>
              <a:t>. It may seem that a </a:t>
            </a:r>
            <a:r>
              <a:rPr lang="en-US" u="sng" dirty="0"/>
              <a:t>feature subset may lead to loss of useful information as certain features are going to be excluded from the final set of features used for learning</a:t>
            </a:r>
            <a:r>
              <a:rPr lang="en-US" dirty="0"/>
              <a:t>. However, for elimination only features which are not relevant or redundant are selected.</a:t>
            </a:r>
            <a:endParaRPr lang="en-IN" dirty="0"/>
          </a:p>
        </p:txBody>
      </p:sp>
    </p:spTree>
    <p:extLst>
      <p:ext uri="{BB962C8B-B14F-4D97-AF65-F5344CB8AC3E}">
        <p14:creationId xmlns:p14="http://schemas.microsoft.com/office/powerpoint/2010/main" val="11883431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DB3C-11E9-45C9-61F8-D46A412D51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E832EC-158F-6F09-C62F-CD5DE1299336}"/>
              </a:ext>
            </a:extLst>
          </p:cNvPr>
          <p:cNvSpPr>
            <a:spLocks noGrp="1"/>
          </p:cNvSpPr>
          <p:nvPr>
            <p:ph idx="1"/>
          </p:nvPr>
        </p:nvSpPr>
        <p:spPr/>
        <p:txBody>
          <a:bodyPr/>
          <a:lstStyle/>
          <a:p>
            <a:pPr algn="just"/>
            <a:r>
              <a:rPr lang="en-US" u="sng" dirty="0"/>
              <a:t>A feature is considered as irrelevant if it plays an insignificant role</a:t>
            </a:r>
            <a:r>
              <a:rPr lang="en-US" dirty="0"/>
              <a:t> (or contributes almost no information) in classifying or grouping together a set of data instances. </a:t>
            </a:r>
            <a:r>
              <a:rPr lang="en-US" u="sng" dirty="0"/>
              <a:t>All irrelevant features are eliminated while selecting the final feature subset</a:t>
            </a:r>
            <a:r>
              <a:rPr lang="en-US" dirty="0"/>
              <a:t>. A feature is potentially redundant when the information contributed by the feature is more or less same as one or more other features. </a:t>
            </a:r>
            <a:r>
              <a:rPr lang="en-US" u="sng" dirty="0"/>
              <a:t>Among a group of potentially redundant features, a small number of features can be selected as a part of the final feature subset without causing any negative impact to learn model accuracy</a:t>
            </a:r>
            <a:endParaRPr lang="en-IN" u="sng" dirty="0"/>
          </a:p>
        </p:txBody>
      </p:sp>
    </p:spTree>
    <p:extLst>
      <p:ext uri="{BB962C8B-B14F-4D97-AF65-F5344CB8AC3E}">
        <p14:creationId xmlns:p14="http://schemas.microsoft.com/office/powerpoint/2010/main" val="660012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Data Pre-processing – </a:t>
            </a:r>
            <a:r>
              <a:rPr lang="en-US" dirty="0">
                <a:solidFill>
                  <a:srgbClr val="FF0000"/>
                </a:solidFill>
              </a:rPr>
              <a:t>Modelling and Evaluation</a:t>
            </a:r>
            <a:r>
              <a:rPr lang="en-US" dirty="0"/>
              <a:t>: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7664704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7467-9797-A7A1-DA3A-370BC1A505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B62D6A-A7A5-0129-4286-EA7FEF1EC720}"/>
              </a:ext>
            </a:extLst>
          </p:cNvPr>
          <p:cNvSpPr>
            <a:spLocks noGrp="1"/>
          </p:cNvSpPr>
          <p:nvPr>
            <p:ph idx="1"/>
          </p:nvPr>
        </p:nvSpPr>
        <p:spPr/>
        <p:txBody>
          <a:bodyPr/>
          <a:lstStyle/>
          <a:p>
            <a:endParaRPr lang="en-IN" dirty="0"/>
          </a:p>
        </p:txBody>
      </p:sp>
      <p:sp>
        <p:nvSpPr>
          <p:cNvPr id="5" name="Title 1">
            <a:extLst>
              <a:ext uri="{FF2B5EF4-FFF2-40B4-BE49-F238E27FC236}">
                <a16:creationId xmlns:a16="http://schemas.microsoft.com/office/drawing/2014/main" id="{809725E4-2BFE-5BF9-D2F8-4ADE72C463A2}"/>
              </a:ext>
            </a:extLst>
          </p:cNvPr>
          <p:cNvSpPr txBox="1">
            <a:spLocks/>
          </p:cNvSpPr>
          <p:nvPr/>
        </p:nvSpPr>
        <p:spPr>
          <a:xfrm>
            <a:off x="2596896" y="2734056"/>
            <a:ext cx="10515600" cy="596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kern="0">
                <a:solidFill>
                  <a:srgbClr val="C00000"/>
                </a:solidFill>
                <a:highlight>
                  <a:srgbClr val="FFFFFF"/>
                </a:highlight>
                <a:latin typeface="Times New Roman" panose="02020603050405020304" pitchFamily="18" charset="0"/>
                <a:ea typeface="Times New Roman" panose="02020603050405020304" pitchFamily="18" charset="0"/>
              </a:rPr>
              <a:t>Modelling and Evaluation</a:t>
            </a:r>
            <a:endParaRPr lang="en-IN" sz="4800" dirty="0">
              <a:solidFill>
                <a:srgbClr val="C00000"/>
              </a:solidFill>
            </a:endParaRPr>
          </a:p>
        </p:txBody>
      </p:sp>
    </p:spTree>
    <p:extLst>
      <p:ext uri="{BB962C8B-B14F-4D97-AF65-F5344CB8AC3E}">
        <p14:creationId xmlns:p14="http://schemas.microsoft.com/office/powerpoint/2010/main" val="37170451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ED2013-EB5B-4B5A-97B9-A128559BD7BB}"/>
              </a:ext>
            </a:extLst>
          </p:cNvPr>
          <p:cNvSpPr txBox="1">
            <a:spLocks/>
          </p:cNvSpPr>
          <p:nvPr/>
        </p:nvSpPr>
        <p:spPr>
          <a:xfrm>
            <a:off x="374904" y="884891"/>
            <a:ext cx="10515600" cy="59699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kern="0">
                <a:solidFill>
                  <a:srgbClr val="C00000"/>
                </a:solidFill>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7" name="TextBox 6">
            <a:extLst>
              <a:ext uri="{FF2B5EF4-FFF2-40B4-BE49-F238E27FC236}">
                <a16:creationId xmlns:a16="http://schemas.microsoft.com/office/drawing/2014/main" id="{64D1474D-0D84-A605-70E9-CB85BEE87B63}"/>
              </a:ext>
            </a:extLst>
          </p:cNvPr>
          <p:cNvSpPr txBox="1"/>
          <p:nvPr/>
        </p:nvSpPr>
        <p:spPr>
          <a:xfrm>
            <a:off x="2593824" y="1481885"/>
            <a:ext cx="8680727" cy="22502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u="sng" dirty="0">
                <a:solidFill>
                  <a:srgbClr val="404040"/>
                </a:solidFill>
                <a:latin typeface="Comic Sans MS" panose="030F0702030302020204" pitchFamily="66" charset="0"/>
              </a:rPr>
              <a:t>SELECTING A MODEL</a:t>
            </a:r>
          </a:p>
          <a:p>
            <a:pPr marL="800100" lvl="1" indent="-342900">
              <a:lnSpc>
                <a:spcPct val="150000"/>
              </a:lnSpc>
              <a:buFont typeface="Wingdings" panose="05000000000000000000" pitchFamily="2" charset="2"/>
              <a:buChar char="ü"/>
            </a:pPr>
            <a:r>
              <a:rPr lang="en-IN" sz="2400" dirty="0">
                <a:solidFill>
                  <a:srgbClr val="404040"/>
                </a:solidFill>
                <a:latin typeface="Comic Sans MS" panose="030F0702030302020204" pitchFamily="66" charset="0"/>
              </a:rPr>
              <a:t>	Predictive models</a:t>
            </a:r>
          </a:p>
          <a:p>
            <a:pPr marL="800100" lvl="1" indent="-342900">
              <a:lnSpc>
                <a:spcPct val="150000"/>
              </a:lnSpc>
              <a:buFont typeface="Wingdings" panose="05000000000000000000" pitchFamily="2" charset="2"/>
              <a:buChar char="ü"/>
            </a:pPr>
            <a:r>
              <a:rPr lang="en-IN" sz="2400" dirty="0">
                <a:solidFill>
                  <a:srgbClr val="404040"/>
                </a:solidFill>
                <a:latin typeface="Comic Sans MS" panose="030F0702030302020204" pitchFamily="66" charset="0"/>
              </a:rPr>
              <a:t>	Descriptive models</a:t>
            </a:r>
          </a:p>
          <a:p>
            <a:pPr marL="342900" indent="-342900">
              <a:lnSpc>
                <a:spcPct val="150000"/>
              </a:lnSpc>
              <a:buFont typeface="Arial" panose="020B0604020202020204" pitchFamily="34" charset="0"/>
              <a:buChar char="•"/>
            </a:pPr>
            <a:r>
              <a:rPr lang="en-US" sz="2400" u="sng" dirty="0">
                <a:solidFill>
                  <a:srgbClr val="404040"/>
                </a:solidFill>
                <a:latin typeface="Comic Sans MS" panose="030F0702030302020204" pitchFamily="66" charset="0"/>
              </a:rPr>
              <a:t>TRAINING A MODEL (FOR SUPERVISED LEARNING)</a:t>
            </a:r>
            <a:endParaRPr lang="en-IN" sz="2400" u="sng" dirty="0"/>
          </a:p>
        </p:txBody>
      </p:sp>
      <p:sp>
        <p:nvSpPr>
          <p:cNvPr id="8" name="TextBox 7">
            <a:extLst>
              <a:ext uri="{FF2B5EF4-FFF2-40B4-BE49-F238E27FC236}">
                <a16:creationId xmlns:a16="http://schemas.microsoft.com/office/drawing/2014/main" id="{EA4CFFA6-8C11-B25C-A180-94D76F9E1A27}"/>
              </a:ext>
            </a:extLst>
          </p:cNvPr>
          <p:cNvSpPr txBox="1"/>
          <p:nvPr/>
        </p:nvSpPr>
        <p:spPr>
          <a:xfrm>
            <a:off x="3178078" y="3966316"/>
            <a:ext cx="6190128" cy="461665"/>
          </a:xfrm>
          <a:prstGeom prst="rect">
            <a:avLst/>
          </a:prstGeom>
          <a:noFill/>
        </p:spPr>
        <p:txBody>
          <a:bodyPr wrap="square">
            <a:spAutoFit/>
          </a:bodyPr>
          <a:lstStyle/>
          <a:p>
            <a:pPr marL="457200" indent="-457200">
              <a:buFont typeface="Wingdings" panose="05000000000000000000" pitchFamily="2" charset="2"/>
              <a:buChar char="ü"/>
            </a:pPr>
            <a:r>
              <a:rPr lang="en-IN" sz="2400" dirty="0">
                <a:solidFill>
                  <a:srgbClr val="404040"/>
                </a:solidFill>
                <a:latin typeface="Comic Sans MS" panose="030F0702030302020204" pitchFamily="66" charset="0"/>
              </a:rPr>
              <a:t>Holdout method</a:t>
            </a:r>
          </a:p>
        </p:txBody>
      </p:sp>
      <p:sp>
        <p:nvSpPr>
          <p:cNvPr id="9" name="TextBox 8">
            <a:extLst>
              <a:ext uri="{FF2B5EF4-FFF2-40B4-BE49-F238E27FC236}">
                <a16:creationId xmlns:a16="http://schemas.microsoft.com/office/drawing/2014/main" id="{836263FE-F85F-00B8-5656-7D9089288769}"/>
              </a:ext>
            </a:extLst>
          </p:cNvPr>
          <p:cNvSpPr txBox="1"/>
          <p:nvPr/>
        </p:nvSpPr>
        <p:spPr>
          <a:xfrm>
            <a:off x="3178078" y="4455512"/>
            <a:ext cx="6190128" cy="461665"/>
          </a:xfrm>
          <a:prstGeom prst="rect">
            <a:avLst/>
          </a:prstGeom>
          <a:noFill/>
        </p:spPr>
        <p:txBody>
          <a:bodyPr wrap="square">
            <a:spAutoFit/>
          </a:bodyPr>
          <a:lstStyle/>
          <a:p>
            <a:pPr marL="457200" indent="-457200">
              <a:buFont typeface="Wingdings" panose="05000000000000000000" pitchFamily="2" charset="2"/>
              <a:buChar char="ü"/>
            </a:pPr>
            <a:r>
              <a:rPr lang="en-IN" sz="2400" dirty="0">
                <a:solidFill>
                  <a:srgbClr val="404040"/>
                </a:solidFill>
                <a:latin typeface="Comic Sans MS" panose="030F0702030302020204" pitchFamily="66" charset="0"/>
              </a:rPr>
              <a:t>K-fold Cross-validation method</a:t>
            </a:r>
          </a:p>
        </p:txBody>
      </p:sp>
      <p:sp>
        <p:nvSpPr>
          <p:cNvPr id="10" name="TextBox 9">
            <a:extLst>
              <a:ext uri="{FF2B5EF4-FFF2-40B4-BE49-F238E27FC236}">
                <a16:creationId xmlns:a16="http://schemas.microsoft.com/office/drawing/2014/main" id="{C15B8147-FF0E-6E2B-CC50-022BF78D1A86}"/>
              </a:ext>
            </a:extLst>
          </p:cNvPr>
          <p:cNvSpPr txBox="1"/>
          <p:nvPr/>
        </p:nvSpPr>
        <p:spPr>
          <a:xfrm>
            <a:off x="3178078" y="4901994"/>
            <a:ext cx="6190128" cy="461665"/>
          </a:xfrm>
          <a:prstGeom prst="rect">
            <a:avLst/>
          </a:prstGeom>
          <a:noFill/>
        </p:spPr>
        <p:txBody>
          <a:bodyPr wrap="square">
            <a:spAutoFit/>
          </a:bodyPr>
          <a:lstStyle/>
          <a:p>
            <a:pPr marL="457200" indent="-457200">
              <a:buFont typeface="Wingdings" panose="05000000000000000000" pitchFamily="2" charset="2"/>
              <a:buChar char="ü"/>
            </a:pPr>
            <a:r>
              <a:rPr lang="en-IN" sz="2400" dirty="0">
                <a:solidFill>
                  <a:srgbClr val="404040"/>
                </a:solidFill>
                <a:latin typeface="Comic Sans MS" panose="030F0702030302020204" pitchFamily="66" charset="0"/>
              </a:rPr>
              <a:t>Bootstrap sampling</a:t>
            </a:r>
          </a:p>
        </p:txBody>
      </p:sp>
      <p:sp>
        <p:nvSpPr>
          <p:cNvPr id="11" name="TextBox 10">
            <a:extLst>
              <a:ext uri="{FF2B5EF4-FFF2-40B4-BE49-F238E27FC236}">
                <a16:creationId xmlns:a16="http://schemas.microsoft.com/office/drawing/2014/main" id="{6ABEBD1C-63BA-B26E-E104-806C52D434BF}"/>
              </a:ext>
            </a:extLst>
          </p:cNvPr>
          <p:cNvSpPr txBox="1"/>
          <p:nvPr/>
        </p:nvSpPr>
        <p:spPr>
          <a:xfrm>
            <a:off x="3178078" y="5448083"/>
            <a:ext cx="6190128" cy="461665"/>
          </a:xfrm>
          <a:prstGeom prst="rect">
            <a:avLst/>
          </a:prstGeom>
          <a:noFill/>
        </p:spPr>
        <p:txBody>
          <a:bodyPr wrap="square">
            <a:spAutoFit/>
          </a:bodyPr>
          <a:lstStyle/>
          <a:p>
            <a:pPr marL="457200" indent="-457200">
              <a:buFont typeface="Wingdings" panose="05000000000000000000" pitchFamily="2" charset="2"/>
              <a:buChar char="ü"/>
            </a:pPr>
            <a:r>
              <a:rPr lang="en-IN" sz="2400" dirty="0">
                <a:solidFill>
                  <a:srgbClr val="404040"/>
                </a:solidFill>
                <a:latin typeface="Comic Sans MS" panose="030F0702030302020204" pitchFamily="66" charset="0"/>
              </a:rPr>
              <a:t>Lazy vs. Eager learner</a:t>
            </a:r>
          </a:p>
        </p:txBody>
      </p:sp>
    </p:spTree>
    <p:extLst>
      <p:ext uri="{BB962C8B-B14F-4D97-AF65-F5344CB8AC3E}">
        <p14:creationId xmlns:p14="http://schemas.microsoft.com/office/powerpoint/2010/main" val="5846066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6870-AB4D-082B-091E-88D61ADE7D60}"/>
              </a:ext>
            </a:extLst>
          </p:cNvPr>
          <p:cNvSpPr>
            <a:spLocks noGrp="1"/>
          </p:cNvSpPr>
          <p:nvPr>
            <p:ph type="title"/>
          </p:nvPr>
        </p:nvSpPr>
        <p:spPr/>
        <p:txBody>
          <a:bodyPr/>
          <a:lstStyle/>
          <a:p>
            <a:r>
              <a:rPr lang="en-IN" b="1" dirty="0"/>
              <a:t>Modelling and Evaluation </a:t>
            </a:r>
          </a:p>
        </p:txBody>
      </p:sp>
      <p:sp>
        <p:nvSpPr>
          <p:cNvPr id="3" name="Content Placeholder 2">
            <a:extLst>
              <a:ext uri="{FF2B5EF4-FFF2-40B4-BE49-F238E27FC236}">
                <a16:creationId xmlns:a16="http://schemas.microsoft.com/office/drawing/2014/main" id="{CAAD98C7-3B21-CAB9-F61E-28FA1BC244BA}"/>
              </a:ext>
            </a:extLst>
          </p:cNvPr>
          <p:cNvSpPr>
            <a:spLocks noGrp="1"/>
          </p:cNvSpPr>
          <p:nvPr>
            <p:ph idx="1"/>
          </p:nvPr>
        </p:nvSpPr>
        <p:spPr/>
        <p:txBody>
          <a:bodyPr>
            <a:normAutofit fontScale="85000" lnSpcReduction="10000"/>
          </a:bodyPr>
          <a:lstStyle/>
          <a:p>
            <a:pPr algn="just"/>
            <a:r>
              <a:rPr lang="en-US" dirty="0"/>
              <a:t>When we talk about the learning process, abstraction is a significant step as it represents raw input data in a summarized and structured format, such that a meaningful insight is obtained from the data. </a:t>
            </a:r>
            <a:r>
              <a:rPr lang="en-US" u="sng" dirty="0"/>
              <a:t>This structured representation of raw input data to the meaningful pattern is called a </a:t>
            </a:r>
            <a:r>
              <a:rPr lang="en-US" b="1" u="sng" dirty="0"/>
              <a:t>model. </a:t>
            </a:r>
          </a:p>
          <a:p>
            <a:pPr algn="just"/>
            <a:r>
              <a:rPr lang="en-US" dirty="0"/>
              <a:t>The model might have different forms. It might be a </a:t>
            </a:r>
            <a:r>
              <a:rPr lang="en-US" u="sng" dirty="0"/>
              <a:t>mathematical equation, it might be a graph or tree structure, it might be a computational block</a:t>
            </a:r>
            <a:r>
              <a:rPr lang="en-US" dirty="0"/>
              <a:t>, etc. The decision regarding which model is to be selected for a specific data set is taken by the learning task, based on the problem to be solved and the type of data.</a:t>
            </a:r>
          </a:p>
          <a:p>
            <a:pPr algn="just"/>
            <a:r>
              <a:rPr lang="en-US" dirty="0"/>
              <a:t> For example, when the problem is related to prediction and the target field is numeric and continuous, the regression model is assigned. </a:t>
            </a:r>
            <a:r>
              <a:rPr lang="en-US" u="sng" dirty="0"/>
              <a:t>The process of assigning a model, and fitting a specific model to a data set is called model training. Once the model is trained, the raw input data is summarized into an abstracted form.</a:t>
            </a:r>
            <a:endParaRPr lang="en-IN" u="sng" dirty="0"/>
          </a:p>
        </p:txBody>
      </p:sp>
    </p:spTree>
    <p:extLst>
      <p:ext uri="{BB962C8B-B14F-4D97-AF65-F5344CB8AC3E}">
        <p14:creationId xmlns:p14="http://schemas.microsoft.com/office/powerpoint/2010/main" val="546212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2592-7405-72A6-BF84-07C696C50F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F73FB7-15B7-62E0-2F14-4FEA5271FF2C}"/>
              </a:ext>
            </a:extLst>
          </p:cNvPr>
          <p:cNvSpPr>
            <a:spLocks noGrp="1"/>
          </p:cNvSpPr>
          <p:nvPr>
            <p:ph idx="1"/>
          </p:nvPr>
        </p:nvSpPr>
        <p:spPr/>
        <p:txBody>
          <a:bodyPr/>
          <a:lstStyle/>
          <a:p>
            <a:pPr algn="just"/>
            <a:r>
              <a:rPr lang="en-US" b="1" dirty="0"/>
              <a:t>A machine learning algorithm </a:t>
            </a:r>
            <a:r>
              <a:rPr lang="en-US" dirty="0"/>
              <a:t>creates its cognitive capability by building a mathematical formulation or function, known as target function, based on the features in the input data set.</a:t>
            </a:r>
          </a:p>
          <a:p>
            <a:pPr algn="just"/>
            <a:r>
              <a:rPr lang="en-US" dirty="0"/>
              <a:t> Just like a child learning things for the first time needs her parents guidance to decide whether she is right or wrong, in machine learning </a:t>
            </a:r>
            <a:r>
              <a:rPr lang="en-US" u="sng" dirty="0"/>
              <a:t>someone has to provide some non-learnable parameters, also called hyper-parameters</a:t>
            </a:r>
            <a:r>
              <a:rPr lang="en-US" dirty="0"/>
              <a:t>.</a:t>
            </a:r>
            <a:endParaRPr lang="en-IN" dirty="0"/>
          </a:p>
        </p:txBody>
      </p:sp>
    </p:spTree>
    <p:extLst>
      <p:ext uri="{BB962C8B-B14F-4D97-AF65-F5344CB8AC3E}">
        <p14:creationId xmlns:p14="http://schemas.microsoft.com/office/powerpoint/2010/main" val="32952527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19F0-57A4-280A-68E0-82C0653606C9}"/>
              </a:ext>
            </a:extLst>
          </p:cNvPr>
          <p:cNvSpPr>
            <a:spLocks noGrp="1"/>
          </p:cNvSpPr>
          <p:nvPr>
            <p:ph type="title"/>
          </p:nvPr>
        </p:nvSpPr>
        <p:spPr/>
        <p:txBody>
          <a:bodyPr/>
          <a:lstStyle/>
          <a:p>
            <a:r>
              <a:rPr lang="en-IN" b="1" dirty="0"/>
              <a:t>SELECTING A MODEL</a:t>
            </a:r>
          </a:p>
        </p:txBody>
      </p:sp>
      <p:sp>
        <p:nvSpPr>
          <p:cNvPr id="3" name="Content Placeholder 2">
            <a:extLst>
              <a:ext uri="{FF2B5EF4-FFF2-40B4-BE49-F238E27FC236}">
                <a16:creationId xmlns:a16="http://schemas.microsoft.com/office/drawing/2014/main" id="{E1A901B6-39FD-C94F-5B76-16E766591693}"/>
              </a:ext>
            </a:extLst>
          </p:cNvPr>
          <p:cNvSpPr>
            <a:spLocks noGrp="1"/>
          </p:cNvSpPr>
          <p:nvPr>
            <p:ph idx="1"/>
          </p:nvPr>
        </p:nvSpPr>
        <p:spPr/>
        <p:txBody>
          <a:bodyPr/>
          <a:lstStyle/>
          <a:p>
            <a:pPr algn="just"/>
            <a:r>
              <a:rPr lang="en-US" dirty="0"/>
              <a:t>In machine learning paradigm, the potential causes of disturbance, e.g. average income of the local population, weapon sales, the inflow of immigrants, etc. are input variables. They are also called </a:t>
            </a:r>
            <a:r>
              <a:rPr lang="en-US" b="1" dirty="0"/>
              <a:t>predictors, attributes, features, independent variables, or simply variables</a:t>
            </a:r>
            <a:r>
              <a:rPr lang="en-US" dirty="0"/>
              <a:t>. The number </a:t>
            </a:r>
            <a:r>
              <a:rPr lang="en-US" b="1" dirty="0"/>
              <a:t>of criminal incidents is an output variable (also called response or dependent variable</a:t>
            </a:r>
            <a:r>
              <a:rPr lang="en-US" dirty="0"/>
              <a:t>). Input variables can be denoted by X, while individual input variables are represented as X , X , X , …, X and output variable by symbol Y. The relationship between X and Y is represented in the general form: </a:t>
            </a:r>
            <a:r>
              <a:rPr lang="en-US" b="1" dirty="0"/>
              <a:t>Y = f (X) + e</a:t>
            </a:r>
            <a:r>
              <a:rPr lang="en-US" dirty="0"/>
              <a:t>, where ‘f ’ is the target function and ‘e’ is a random error term.</a:t>
            </a:r>
            <a:endParaRPr lang="en-IN" dirty="0"/>
          </a:p>
        </p:txBody>
      </p:sp>
    </p:spTree>
    <p:extLst>
      <p:ext uri="{BB962C8B-B14F-4D97-AF65-F5344CB8AC3E}">
        <p14:creationId xmlns:p14="http://schemas.microsoft.com/office/powerpoint/2010/main" val="118718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0410-ACA0-B997-97AE-6C8F59D3A10B}"/>
              </a:ext>
            </a:extLst>
          </p:cNvPr>
          <p:cNvSpPr>
            <a:spLocks noGrp="1"/>
          </p:cNvSpPr>
          <p:nvPr>
            <p:ph type="title"/>
          </p:nvPr>
        </p:nvSpPr>
        <p:spPr/>
        <p:txBody>
          <a:bodyPr/>
          <a:lstStyle/>
          <a:p>
            <a:r>
              <a:rPr lang="en-IN" sz="4400" dirty="0">
                <a:solidFill>
                  <a:srgbClr val="FF0000"/>
                </a:solidFill>
                <a:latin typeface="Comic Sans MS" panose="030F0702030302020204" pitchFamily="66" charset="0"/>
              </a:rPr>
              <a:t>Well-posed learning problem</a:t>
            </a:r>
            <a:endParaRPr lang="en-IN" dirty="0"/>
          </a:p>
        </p:txBody>
      </p:sp>
      <p:sp>
        <p:nvSpPr>
          <p:cNvPr id="3" name="Content Placeholder 2">
            <a:extLst>
              <a:ext uri="{FF2B5EF4-FFF2-40B4-BE49-F238E27FC236}">
                <a16:creationId xmlns:a16="http://schemas.microsoft.com/office/drawing/2014/main" id="{B2B445E2-64C2-20BE-CCC8-48298C00FA31}"/>
              </a:ext>
            </a:extLst>
          </p:cNvPr>
          <p:cNvSpPr>
            <a:spLocks noGrp="1"/>
          </p:cNvSpPr>
          <p:nvPr>
            <p:ph idx="1"/>
          </p:nvPr>
        </p:nvSpPr>
        <p:spPr/>
        <p:txBody>
          <a:bodyPr>
            <a:normAutofit/>
          </a:bodyPr>
          <a:lstStyle/>
          <a:p>
            <a:pPr algn="just">
              <a:lnSpc>
                <a:spcPct val="200000"/>
              </a:lnSpc>
            </a:pPr>
            <a:r>
              <a:rPr lang="en-US" sz="2000" b="1" dirty="0">
                <a:solidFill>
                  <a:srgbClr val="333333"/>
                </a:solidFill>
                <a:latin typeface="Arial" panose="020B0604020202020204" pitchFamily="34" charset="0"/>
              </a:rPr>
              <a:t>Step 3: How would I solve the problem?</a:t>
            </a:r>
          </a:p>
          <a:p>
            <a:pPr algn="just">
              <a:lnSpc>
                <a:spcPct val="200000"/>
              </a:lnSpc>
            </a:pPr>
            <a:r>
              <a:rPr lang="en-US" sz="2000" dirty="0">
                <a:solidFill>
                  <a:srgbClr val="333333"/>
                </a:solidFill>
                <a:latin typeface="Microsoft Sans Serif" panose="020B0604020202020204" pitchFamily="34" charset="0"/>
              </a:rPr>
              <a:t>Try to explore how to solve the problem manually.</a:t>
            </a:r>
          </a:p>
          <a:p>
            <a:pPr algn="just">
              <a:lnSpc>
                <a:spcPct val="200000"/>
              </a:lnSpc>
            </a:pPr>
            <a:r>
              <a:rPr lang="en-US" sz="2000" dirty="0">
                <a:solidFill>
                  <a:srgbClr val="333333"/>
                </a:solidFill>
                <a:latin typeface="Microsoft Sans Serif" panose="020B0604020202020204" pitchFamily="34" charset="0"/>
              </a:rPr>
              <a:t>Detail out step-by-step data collection, data preparation, and program design to solve the problem. Collect all these details and update the previous sections of the problem definition,</a:t>
            </a:r>
            <a:r>
              <a:rPr lang="en-IN" sz="2000" dirty="0">
                <a:solidFill>
                  <a:srgbClr val="333333"/>
                </a:solidFill>
                <a:latin typeface="Microsoft Sans Serif" panose="020B0604020202020204" pitchFamily="34" charset="0"/>
              </a:rPr>
              <a:t>especially the assumptions.</a:t>
            </a:r>
            <a:endParaRPr lang="en-IN" sz="2000" dirty="0"/>
          </a:p>
        </p:txBody>
      </p:sp>
    </p:spTree>
    <p:extLst>
      <p:ext uri="{BB962C8B-B14F-4D97-AF65-F5344CB8AC3E}">
        <p14:creationId xmlns:p14="http://schemas.microsoft.com/office/powerpoint/2010/main" val="32387144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940A-3C66-8690-60C8-F8E87C3B1B86}"/>
              </a:ext>
            </a:extLst>
          </p:cNvPr>
          <p:cNvSpPr>
            <a:spLocks noGrp="1"/>
          </p:cNvSpPr>
          <p:nvPr>
            <p:ph type="title"/>
          </p:nvPr>
        </p:nvSpPr>
        <p:spPr/>
        <p:txBody>
          <a:bodyPr/>
          <a:lstStyle/>
          <a:p>
            <a:r>
              <a:rPr lang="en-IN" b="1" dirty="0"/>
              <a:t>Predictive models</a:t>
            </a:r>
          </a:p>
        </p:txBody>
      </p:sp>
      <p:sp>
        <p:nvSpPr>
          <p:cNvPr id="3" name="Content Placeholder 2">
            <a:extLst>
              <a:ext uri="{FF2B5EF4-FFF2-40B4-BE49-F238E27FC236}">
                <a16:creationId xmlns:a16="http://schemas.microsoft.com/office/drawing/2014/main" id="{48CA6131-8004-9A43-BF64-D629DAF6BF65}"/>
              </a:ext>
            </a:extLst>
          </p:cNvPr>
          <p:cNvSpPr>
            <a:spLocks noGrp="1"/>
          </p:cNvSpPr>
          <p:nvPr>
            <p:ph idx="1"/>
          </p:nvPr>
        </p:nvSpPr>
        <p:spPr/>
        <p:txBody>
          <a:bodyPr>
            <a:normAutofit/>
          </a:bodyPr>
          <a:lstStyle/>
          <a:p>
            <a:pPr algn="just"/>
            <a:r>
              <a:rPr lang="en-US" dirty="0"/>
              <a:t>Models for supervised learning or predictive models, as is understandable from the name itself, try to predict certain value using the values in an input data set. </a:t>
            </a:r>
            <a:r>
              <a:rPr lang="en-US" u="sng" dirty="0"/>
              <a:t>The learning model attempts to establish a relation between the target feature, i.e. the feature being predicted, and the predictor features. </a:t>
            </a:r>
            <a:r>
              <a:rPr lang="en-US" dirty="0"/>
              <a:t>The predictive models have a clear focus on what they want to learn and how they want to learn.</a:t>
            </a:r>
          </a:p>
          <a:p>
            <a:pPr algn="just"/>
            <a:r>
              <a:rPr lang="en-US" dirty="0"/>
              <a:t>. Below are some examples:</a:t>
            </a:r>
          </a:p>
          <a:p>
            <a:pPr marL="457200" lvl="1" indent="0" algn="just">
              <a:buNone/>
            </a:pPr>
            <a:r>
              <a:rPr lang="en-US" dirty="0"/>
              <a:t> 1. Predicting win/loss in a cricket match </a:t>
            </a:r>
          </a:p>
          <a:p>
            <a:pPr marL="457200" lvl="1" indent="0" algn="just">
              <a:buNone/>
            </a:pPr>
            <a:r>
              <a:rPr lang="en-US" dirty="0"/>
              <a:t>2. Predicting whether a transaction is fraud</a:t>
            </a:r>
          </a:p>
          <a:p>
            <a:pPr marL="457200" lvl="1" indent="0" algn="just">
              <a:buNone/>
            </a:pPr>
            <a:r>
              <a:rPr lang="en-US" dirty="0"/>
              <a:t>3. Predicting whether a customer may move to another product </a:t>
            </a:r>
            <a:endParaRPr lang="en-IN" dirty="0"/>
          </a:p>
        </p:txBody>
      </p:sp>
    </p:spTree>
    <p:extLst>
      <p:ext uri="{BB962C8B-B14F-4D97-AF65-F5344CB8AC3E}">
        <p14:creationId xmlns:p14="http://schemas.microsoft.com/office/powerpoint/2010/main" val="25725844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E37E4-1474-65C3-1767-4250E40EC280}"/>
              </a:ext>
            </a:extLst>
          </p:cNvPr>
          <p:cNvSpPr>
            <a:spLocks noGrp="1"/>
          </p:cNvSpPr>
          <p:nvPr>
            <p:ph idx="1"/>
          </p:nvPr>
        </p:nvSpPr>
        <p:spPr>
          <a:xfrm>
            <a:off x="838200" y="342900"/>
            <a:ext cx="10515600" cy="5834063"/>
          </a:xfrm>
        </p:spPr>
        <p:txBody>
          <a:bodyPr>
            <a:normAutofit fontScale="92500"/>
          </a:bodyPr>
          <a:lstStyle/>
          <a:p>
            <a:pPr algn="just"/>
            <a:r>
              <a:rPr lang="en-US" dirty="0"/>
              <a:t>The models which are used for prediction of target features of categorical value are known </a:t>
            </a:r>
            <a:r>
              <a:rPr lang="en-US" b="1" dirty="0"/>
              <a:t>as classification models</a:t>
            </a:r>
            <a:r>
              <a:rPr lang="en-US" dirty="0"/>
              <a:t>. The target feature is known as a class and the categories to which classes are divided into are </a:t>
            </a:r>
            <a:r>
              <a:rPr lang="en-US" b="1" dirty="0"/>
              <a:t>called levels</a:t>
            </a:r>
            <a:r>
              <a:rPr lang="en-US" dirty="0"/>
              <a:t>. Some of the popular classification models include k-Nearest Neighbor (</a:t>
            </a:r>
            <a:r>
              <a:rPr lang="en-US" dirty="0" err="1"/>
              <a:t>kNN</a:t>
            </a:r>
            <a:r>
              <a:rPr lang="en-US" dirty="0"/>
              <a:t>), Naïve Bayes, and Decision Tree.</a:t>
            </a:r>
          </a:p>
          <a:p>
            <a:pPr algn="just"/>
            <a:r>
              <a:rPr lang="en-US" dirty="0"/>
              <a:t>Predictive models may also be used to predict numerical values of the target feature based on the predictor features. Below are some examples: </a:t>
            </a:r>
          </a:p>
          <a:p>
            <a:pPr algn="just"/>
            <a:r>
              <a:rPr lang="en-US" dirty="0"/>
              <a:t>1. Prediction of revenue growth in the succeeding year </a:t>
            </a:r>
          </a:p>
          <a:p>
            <a:pPr algn="just"/>
            <a:r>
              <a:rPr lang="en-US" dirty="0"/>
              <a:t>2. Prediction of rainfall amount in the coming monsoon </a:t>
            </a:r>
          </a:p>
          <a:p>
            <a:pPr algn="just"/>
            <a:r>
              <a:rPr lang="en-US" dirty="0"/>
              <a:t>3. Prediction of potential flu patients and demand for flu shots next winter</a:t>
            </a:r>
          </a:p>
          <a:p>
            <a:pPr algn="just"/>
            <a:r>
              <a:rPr lang="en-US" dirty="0"/>
              <a:t> The models which are used for </a:t>
            </a:r>
            <a:r>
              <a:rPr lang="en-US" b="1" u="sng" dirty="0"/>
              <a:t>prediction of the numerical value of the target feature of a data instance are known as regression models</a:t>
            </a:r>
            <a:r>
              <a:rPr lang="en-US" dirty="0"/>
              <a:t>. Linear Regression and Logistic Regression models are popular regression models.</a:t>
            </a:r>
            <a:endParaRPr lang="en-IN" dirty="0"/>
          </a:p>
        </p:txBody>
      </p:sp>
    </p:spTree>
    <p:extLst>
      <p:ext uri="{BB962C8B-B14F-4D97-AF65-F5344CB8AC3E}">
        <p14:creationId xmlns:p14="http://schemas.microsoft.com/office/powerpoint/2010/main" val="14319186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95DB7D-DBA6-1DE4-DE50-7A535E1C2DD8}"/>
              </a:ext>
            </a:extLst>
          </p:cNvPr>
          <p:cNvSpPr>
            <a:spLocks noGrp="1"/>
          </p:cNvSpPr>
          <p:nvPr>
            <p:ph idx="1"/>
          </p:nvPr>
        </p:nvSpPr>
        <p:spPr>
          <a:xfrm>
            <a:off x="838200" y="523875"/>
            <a:ext cx="10515600" cy="5653088"/>
          </a:xfrm>
        </p:spPr>
        <p:txBody>
          <a:bodyPr>
            <a:normAutofit fontScale="92500" lnSpcReduction="10000"/>
          </a:bodyPr>
          <a:lstStyle/>
          <a:p>
            <a:pPr algn="just"/>
            <a:r>
              <a:rPr lang="en-US" b="1" dirty="0"/>
              <a:t>Categorical values can be converted to numerical values and vice versa. </a:t>
            </a:r>
            <a:r>
              <a:rPr lang="en-US" dirty="0"/>
              <a:t>For example, for stock price growth prediction, any growth percentage lying between certain ranges may be represented by a categorical value, e.g. 0%–5% as ‘low’, 5%–10% as ‘moderate’, 10%–20% as ‘high’ and &gt; 20% as ‘booming’. In a similar way, a categorical value can be converted to numerical value, e.g. in the tumor malignancy detection problem, replace ‘benign’ as 0 and ‘malignant’ as 1. This way, the models can be used interchangeably, though it may not work always.</a:t>
            </a:r>
          </a:p>
          <a:p>
            <a:pPr algn="just"/>
            <a:r>
              <a:rPr lang="en-US" dirty="0"/>
              <a:t>There </a:t>
            </a:r>
            <a:r>
              <a:rPr lang="en-US" b="1" dirty="0"/>
              <a:t>are multiple factors </a:t>
            </a:r>
            <a:r>
              <a:rPr lang="en-US" dirty="0"/>
              <a:t>to be considered while selecting a model. For example, while selecting the model for prediction, the training data size is an important factor to be considered. If the training data set is small, low variance models like Naïve Bayes are supposed to perform better because model overfitting needs to be avoided in this situation. Similarly, when the training data is large, low bias models like logistic regression should be preferred because they can represent complex relationships in a more effective way. </a:t>
            </a:r>
            <a:endParaRPr lang="en-IN" dirty="0"/>
          </a:p>
        </p:txBody>
      </p:sp>
    </p:spTree>
    <p:extLst>
      <p:ext uri="{BB962C8B-B14F-4D97-AF65-F5344CB8AC3E}">
        <p14:creationId xmlns:p14="http://schemas.microsoft.com/office/powerpoint/2010/main" val="1389135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66E1-8CE7-0EC9-FAAD-767A437C868E}"/>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6" name="TextBox 5">
            <a:extLst>
              <a:ext uri="{FF2B5EF4-FFF2-40B4-BE49-F238E27FC236}">
                <a16:creationId xmlns:a16="http://schemas.microsoft.com/office/drawing/2014/main" id="{3A1DAB5C-28BF-D0EA-C5A0-113E3C47BE7E}"/>
              </a:ext>
            </a:extLst>
          </p:cNvPr>
          <p:cNvSpPr txBox="1"/>
          <p:nvPr/>
        </p:nvSpPr>
        <p:spPr>
          <a:xfrm>
            <a:off x="217394" y="752600"/>
            <a:ext cx="6190128" cy="1200329"/>
          </a:xfrm>
          <a:prstGeom prst="rect">
            <a:avLst/>
          </a:prstGeom>
          <a:noFill/>
        </p:spPr>
        <p:txBody>
          <a:bodyPr wrap="square">
            <a:spAutoFit/>
          </a:bodyPr>
          <a:lstStyle/>
          <a:p>
            <a:r>
              <a:rPr lang="en-IN" dirty="0">
                <a:solidFill>
                  <a:srgbClr val="333333"/>
                </a:solidFill>
                <a:latin typeface="Microsoft Sans Serif" panose="020B0604020202020204" pitchFamily="34" charset="0"/>
              </a:rPr>
              <a:t>T</a:t>
            </a:r>
            <a:r>
              <a:rPr lang="en-IN" sz="1800" dirty="0">
                <a:solidFill>
                  <a:srgbClr val="333333"/>
                </a:solidFill>
                <a:latin typeface="Microsoft Sans Serif" panose="020B0604020202020204" pitchFamily="34" charset="0"/>
              </a:rPr>
              <a:t>he basic learning process</a:t>
            </a:r>
          </a:p>
          <a:p>
            <a:r>
              <a:rPr lang="en-IN" dirty="0">
                <a:solidFill>
                  <a:srgbClr val="333333"/>
                </a:solidFill>
                <a:latin typeface="Microsoft Sans Serif" panose="020B0604020202020204" pitchFamily="34" charset="0"/>
              </a:rPr>
              <a:t>	</a:t>
            </a:r>
            <a:r>
              <a:rPr lang="en-IN" sz="1800" dirty="0">
                <a:solidFill>
                  <a:srgbClr val="333333"/>
                </a:solidFill>
                <a:latin typeface="Microsoft Sans Serif" panose="020B0604020202020204" pitchFamily="34" charset="0"/>
              </a:rPr>
              <a:t>1. Data Input</a:t>
            </a:r>
          </a:p>
          <a:p>
            <a:r>
              <a:rPr lang="en-IN" sz="1800" dirty="0">
                <a:solidFill>
                  <a:srgbClr val="333333"/>
                </a:solidFill>
                <a:latin typeface="Microsoft Sans Serif" panose="020B0604020202020204" pitchFamily="34" charset="0"/>
              </a:rPr>
              <a:t>	2. Abstraction</a:t>
            </a:r>
          </a:p>
          <a:p>
            <a:r>
              <a:rPr lang="en-IN" sz="1800" dirty="0">
                <a:solidFill>
                  <a:srgbClr val="333333"/>
                </a:solidFill>
                <a:latin typeface="Microsoft Sans Serif" panose="020B0604020202020204" pitchFamily="34" charset="0"/>
              </a:rPr>
              <a:t>	3. Generalization</a:t>
            </a:r>
            <a:endParaRPr lang="en-IN" dirty="0"/>
          </a:p>
        </p:txBody>
      </p:sp>
      <p:sp>
        <p:nvSpPr>
          <p:cNvPr id="8" name="TextBox 7">
            <a:extLst>
              <a:ext uri="{FF2B5EF4-FFF2-40B4-BE49-F238E27FC236}">
                <a16:creationId xmlns:a16="http://schemas.microsoft.com/office/drawing/2014/main" id="{50D528C4-6C85-248C-2093-F5E5F5D21D70}"/>
              </a:ext>
            </a:extLst>
          </p:cNvPr>
          <p:cNvSpPr txBox="1"/>
          <p:nvPr/>
        </p:nvSpPr>
        <p:spPr>
          <a:xfrm>
            <a:off x="-1" y="2108535"/>
            <a:ext cx="12021671" cy="40638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Microsoft Sans Serif" panose="020B0604020202020204" pitchFamily="34" charset="0"/>
              </a:rPr>
              <a:t>S</a:t>
            </a:r>
            <a:r>
              <a:rPr lang="en-US" sz="1800" dirty="0">
                <a:solidFill>
                  <a:srgbClr val="333333"/>
                </a:solidFill>
                <a:latin typeface="Microsoft Sans Serif" panose="020B0604020202020204" pitchFamily="34" charset="0"/>
              </a:rPr>
              <a:t>tructured representation of raw input data to the meaningful pattern is called a </a:t>
            </a:r>
            <a:r>
              <a:rPr lang="en-US" sz="1800" b="1" dirty="0">
                <a:solidFill>
                  <a:srgbClr val="C00000"/>
                </a:solidFill>
                <a:latin typeface="Arial" panose="020B0604020202020204" pitchFamily="34" charset="0"/>
              </a:rPr>
              <a:t>model</a:t>
            </a:r>
            <a:r>
              <a:rPr lang="en-US" sz="1800" b="1" dirty="0">
                <a:solidFill>
                  <a:srgbClr val="333333"/>
                </a:solidFill>
                <a:latin typeface="Microsoft Sans Serif" panose="020B0604020202020204" pitchFamily="34" charset="0"/>
              </a:rPr>
              <a:t>.</a:t>
            </a:r>
          </a:p>
          <a:p>
            <a:pPr marL="285750" indent="-285750">
              <a:lnSpc>
                <a:spcPct val="150000"/>
              </a:lnSpc>
              <a:buFont typeface="Arial" panose="020B0604020202020204" pitchFamily="34" charset="0"/>
              <a:buChar char="•"/>
            </a:pPr>
            <a:r>
              <a:rPr lang="en-US" b="1" dirty="0">
                <a:solidFill>
                  <a:srgbClr val="333333"/>
                </a:solidFill>
                <a:latin typeface="Microsoft Sans Serif" panose="020B0604020202020204" pitchFamily="34" charset="0"/>
              </a:rPr>
              <a:t>It will be in Different forms</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The process of assigning a model, and fitting a specific model to a data set is called model </a:t>
            </a:r>
            <a:r>
              <a:rPr lang="en-US" sz="1800" b="1" dirty="0">
                <a:solidFill>
                  <a:srgbClr val="C00000"/>
                </a:solidFill>
                <a:latin typeface="Arial" panose="020B0604020202020204" pitchFamily="34" charset="0"/>
              </a:rPr>
              <a:t>training</a:t>
            </a:r>
            <a:r>
              <a:rPr lang="en-US" sz="1800" b="1" dirty="0">
                <a:solidFill>
                  <a:srgbClr val="C00000"/>
                </a:solidFill>
                <a:latin typeface="Microsoft Sans Serif" panose="020B0604020202020204" pitchFamily="34" charset="0"/>
              </a:rPr>
              <a:t>.</a:t>
            </a:r>
            <a:r>
              <a:rPr lang="en-US" sz="1800" b="1" dirty="0">
                <a:solidFill>
                  <a:srgbClr val="333333"/>
                </a:solidFill>
                <a:latin typeface="Microsoft Sans Serif" panose="020B0604020202020204" pitchFamily="34" charset="0"/>
              </a:rPr>
              <a:t> </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If the outcome is systematically incorrect, the learning is said to have a </a:t>
            </a:r>
            <a:r>
              <a:rPr lang="en-US" sz="1800" b="1" dirty="0">
                <a:solidFill>
                  <a:srgbClr val="C00000"/>
                </a:solidFill>
                <a:latin typeface="Arial" panose="020B0604020202020204" pitchFamily="34" charset="0"/>
              </a:rPr>
              <a:t>bias</a:t>
            </a:r>
            <a:r>
              <a:rPr lang="en-US" sz="1800" b="1" dirty="0">
                <a:solidFill>
                  <a:srgbClr val="C00000"/>
                </a:solidFill>
                <a:latin typeface="Microsoft Sans Serif" panose="020B0604020202020204" pitchFamily="34" charset="0"/>
              </a:rPr>
              <a:t>.</a:t>
            </a:r>
          </a:p>
          <a:p>
            <a:r>
              <a:rPr lang="en-IN" sz="1800" b="1" u="sng" dirty="0">
                <a:solidFill>
                  <a:srgbClr val="C00000"/>
                </a:solidFill>
                <a:latin typeface="Comic Sans MS" panose="030F0702030302020204" pitchFamily="66" charset="0"/>
              </a:rPr>
              <a:t>SELECTING A MODEL</a:t>
            </a:r>
          </a:p>
          <a:p>
            <a:pPr>
              <a:lnSpc>
                <a:spcPct val="150000"/>
              </a:lnSpc>
            </a:pPr>
            <a:r>
              <a:rPr lang="en-IN" dirty="0">
                <a:latin typeface="Comic Sans MS" panose="030F0702030302020204" pitchFamily="66" charset="0"/>
              </a:rPr>
              <a:t>	</a:t>
            </a:r>
            <a:r>
              <a:rPr lang="en-US" sz="1800" dirty="0">
                <a:solidFill>
                  <a:srgbClr val="333333"/>
                </a:solidFill>
                <a:latin typeface="Microsoft Sans Serif" panose="020B0604020202020204" pitchFamily="34" charset="0"/>
              </a:rPr>
              <a:t>Input variables can be denoted by </a:t>
            </a:r>
            <a:r>
              <a:rPr lang="en-US" sz="1800" i="1" dirty="0">
                <a:solidFill>
                  <a:srgbClr val="333333"/>
                </a:solidFill>
                <a:latin typeface="Arial" panose="020B0604020202020204" pitchFamily="34" charset="0"/>
              </a:rPr>
              <a:t>X</a:t>
            </a:r>
            <a:r>
              <a:rPr lang="en-US" sz="1800" i="1" dirty="0">
                <a:solidFill>
                  <a:srgbClr val="333333"/>
                </a:solidFill>
                <a:latin typeface="Microsoft Sans Serif" panose="020B0604020202020204" pitchFamily="34" charset="0"/>
              </a:rPr>
              <a:t>, </a:t>
            </a:r>
            <a:r>
              <a:rPr lang="en-US" sz="1800" dirty="0">
                <a:solidFill>
                  <a:srgbClr val="333333"/>
                </a:solidFill>
                <a:latin typeface="Microsoft Sans Serif" panose="020B0604020202020204" pitchFamily="34" charset="0"/>
              </a:rPr>
              <a:t>while individual input variables are represented as </a:t>
            </a:r>
            <a:r>
              <a:rPr lang="en-US" sz="1800" i="1" dirty="0">
                <a:solidFill>
                  <a:srgbClr val="333333"/>
                </a:solidFill>
                <a:latin typeface="Arial" panose="020B0604020202020204" pitchFamily="34" charset="0"/>
              </a:rPr>
              <a:t>X </a:t>
            </a:r>
            <a:r>
              <a:rPr lang="en-US" sz="1100" i="1" dirty="0">
                <a:solidFill>
                  <a:srgbClr val="333333"/>
                </a:solidFill>
                <a:latin typeface="Arial" panose="020B0604020202020204" pitchFamily="34" charset="0"/>
              </a:rPr>
              <a:t>1</a:t>
            </a:r>
            <a:r>
              <a:rPr lang="en-US" sz="1800" i="1" dirty="0">
                <a:solidFill>
                  <a:srgbClr val="333333"/>
                </a:solidFill>
                <a:latin typeface="Microsoft Sans Serif" panose="020B0604020202020204" pitchFamily="34" charset="0"/>
              </a:rPr>
              <a:t>, </a:t>
            </a:r>
            <a:r>
              <a:rPr lang="en-US" sz="1800" i="1" dirty="0">
                <a:solidFill>
                  <a:srgbClr val="333333"/>
                </a:solidFill>
                <a:latin typeface="Arial" panose="020B0604020202020204" pitchFamily="34" charset="0"/>
              </a:rPr>
              <a:t>X </a:t>
            </a:r>
            <a:r>
              <a:rPr lang="en-US" sz="1100" i="1" dirty="0">
                <a:solidFill>
                  <a:srgbClr val="333333"/>
                </a:solidFill>
                <a:latin typeface="Arial" panose="020B0604020202020204" pitchFamily="34" charset="0"/>
              </a:rPr>
              <a:t>2</a:t>
            </a:r>
            <a:r>
              <a:rPr lang="en-US" sz="1800" i="1" dirty="0">
                <a:solidFill>
                  <a:srgbClr val="333333"/>
                </a:solidFill>
                <a:latin typeface="Microsoft Sans Serif" panose="020B0604020202020204" pitchFamily="34" charset="0"/>
              </a:rPr>
              <a:t>, </a:t>
            </a:r>
            <a:r>
              <a:rPr lang="en-US" sz="1800" i="1" dirty="0">
                <a:solidFill>
                  <a:srgbClr val="333333"/>
                </a:solidFill>
                <a:latin typeface="Arial" panose="020B0604020202020204" pitchFamily="34" charset="0"/>
              </a:rPr>
              <a:t>X </a:t>
            </a:r>
            <a:r>
              <a:rPr lang="en-US" sz="1100" i="1" dirty="0">
                <a:solidFill>
                  <a:srgbClr val="333333"/>
                </a:solidFill>
                <a:latin typeface="Arial" panose="020B0604020202020204" pitchFamily="34" charset="0"/>
              </a:rPr>
              <a:t>3</a:t>
            </a:r>
            <a:r>
              <a:rPr lang="en-US" sz="1100" i="1" dirty="0">
                <a:solidFill>
                  <a:srgbClr val="333333"/>
                </a:solidFill>
                <a:latin typeface="Microsoft Sans Serif" panose="020B0604020202020204" pitchFamily="34" charset="0"/>
              </a:rPr>
              <a:t>,…….</a:t>
            </a:r>
            <a:r>
              <a:rPr lang="en-US" sz="1800" dirty="0">
                <a:solidFill>
                  <a:srgbClr val="333333"/>
                </a:solidFill>
                <a:latin typeface="Microsoft Sans Serif" panose="020B0604020202020204" pitchFamily="34" charset="0"/>
              </a:rPr>
              <a:t>, </a:t>
            </a:r>
            <a:r>
              <a:rPr lang="en-US" sz="1800" i="1" dirty="0">
                <a:solidFill>
                  <a:srgbClr val="333333"/>
                </a:solidFill>
                <a:latin typeface="Arial" panose="020B0604020202020204" pitchFamily="34" charset="0"/>
              </a:rPr>
              <a:t>X </a:t>
            </a:r>
            <a:r>
              <a:rPr lang="en-US" sz="1100" i="1" dirty="0">
                <a:solidFill>
                  <a:srgbClr val="333333"/>
                </a:solidFill>
                <a:latin typeface="Arial" panose="020B0604020202020204" pitchFamily="34" charset="0"/>
              </a:rPr>
              <a:t>n</a:t>
            </a:r>
            <a:r>
              <a:rPr lang="en-US" sz="1800" i="1" dirty="0">
                <a:solidFill>
                  <a:srgbClr val="333333"/>
                </a:solidFill>
                <a:latin typeface="Microsoft Sans Serif" panose="020B0604020202020204" pitchFamily="34" charset="0"/>
              </a:rPr>
              <a:t> and output variable by symbol </a:t>
            </a:r>
            <a:r>
              <a:rPr lang="en-US" sz="1800" i="1" dirty="0">
                <a:solidFill>
                  <a:srgbClr val="333333"/>
                </a:solidFill>
                <a:latin typeface="Arial" panose="020B0604020202020204" pitchFamily="34" charset="0"/>
              </a:rPr>
              <a:t>Y</a:t>
            </a:r>
            <a:r>
              <a:rPr lang="en-US" sz="1800" i="1" dirty="0">
                <a:solidFill>
                  <a:srgbClr val="333333"/>
                </a:solidFill>
                <a:latin typeface="Microsoft Sans Serif" panose="020B0604020202020204" pitchFamily="34" charset="0"/>
              </a:rPr>
              <a:t>. </a:t>
            </a:r>
          </a:p>
          <a:p>
            <a:pPr>
              <a:lnSpc>
                <a:spcPct val="150000"/>
              </a:lnSpc>
            </a:pPr>
            <a:r>
              <a:rPr lang="en-US" sz="1800" i="1" dirty="0">
                <a:solidFill>
                  <a:srgbClr val="333333"/>
                </a:solidFill>
                <a:latin typeface="Microsoft Sans Serif" panose="020B0604020202020204" pitchFamily="34" charset="0"/>
              </a:rPr>
              <a:t>The relationship </a:t>
            </a:r>
            <a:r>
              <a:rPr lang="en-US" sz="1800" dirty="0">
                <a:solidFill>
                  <a:srgbClr val="333333"/>
                </a:solidFill>
                <a:latin typeface="Microsoft Sans Serif" panose="020B0604020202020204" pitchFamily="34" charset="0"/>
              </a:rPr>
              <a:t>between </a:t>
            </a:r>
            <a:r>
              <a:rPr lang="en-US" sz="1800" i="1" dirty="0">
                <a:solidFill>
                  <a:srgbClr val="333333"/>
                </a:solidFill>
                <a:latin typeface="Arial" panose="020B0604020202020204" pitchFamily="34" charset="0"/>
              </a:rPr>
              <a:t>X</a:t>
            </a:r>
            <a:r>
              <a:rPr lang="en-US" sz="1800" i="1" dirty="0">
                <a:solidFill>
                  <a:srgbClr val="333333"/>
                </a:solidFill>
                <a:latin typeface="Microsoft Sans Serif" panose="020B0604020202020204" pitchFamily="34" charset="0"/>
              </a:rPr>
              <a:t> and </a:t>
            </a:r>
            <a:r>
              <a:rPr lang="en-US" sz="1800" i="1" dirty="0">
                <a:solidFill>
                  <a:srgbClr val="333333"/>
                </a:solidFill>
                <a:latin typeface="Arial" panose="020B0604020202020204" pitchFamily="34" charset="0"/>
              </a:rPr>
              <a:t>Y</a:t>
            </a:r>
            <a:r>
              <a:rPr lang="en-US" sz="1800" i="1" dirty="0">
                <a:solidFill>
                  <a:srgbClr val="333333"/>
                </a:solidFill>
                <a:latin typeface="Microsoft Sans Serif" panose="020B0604020202020204" pitchFamily="34" charset="0"/>
              </a:rPr>
              <a:t> is represented in the general form: </a:t>
            </a:r>
          </a:p>
          <a:p>
            <a:pPr>
              <a:lnSpc>
                <a:spcPct val="150000"/>
              </a:lnSpc>
            </a:pPr>
            <a:r>
              <a:rPr lang="en-US" i="1" dirty="0">
                <a:solidFill>
                  <a:srgbClr val="333333"/>
                </a:solidFill>
                <a:latin typeface="Microsoft Sans Serif" panose="020B0604020202020204" pitchFamily="34" charset="0"/>
              </a:rPr>
              <a:t>		</a:t>
            </a:r>
            <a:r>
              <a:rPr lang="en-US" sz="1800" i="1" dirty="0">
                <a:solidFill>
                  <a:srgbClr val="333333"/>
                </a:solidFill>
                <a:latin typeface="Arial" panose="020B0604020202020204" pitchFamily="34" charset="0"/>
              </a:rPr>
              <a:t>Y</a:t>
            </a:r>
            <a:r>
              <a:rPr lang="en-US" sz="1800" i="1" dirty="0">
                <a:solidFill>
                  <a:srgbClr val="333333"/>
                </a:solidFill>
                <a:latin typeface="Microsoft Sans Serif" panose="020B0604020202020204" pitchFamily="34" charset="0"/>
              </a:rPr>
              <a:t> = </a:t>
            </a:r>
            <a:r>
              <a:rPr lang="en-US" sz="1800" i="1" dirty="0">
                <a:solidFill>
                  <a:srgbClr val="333333"/>
                </a:solidFill>
                <a:latin typeface="Arial" panose="020B0604020202020204" pitchFamily="34" charset="0"/>
              </a:rPr>
              <a:t>f</a:t>
            </a:r>
            <a:r>
              <a:rPr lang="en-US" sz="1800" i="1" dirty="0">
                <a:solidFill>
                  <a:srgbClr val="333333"/>
                </a:solidFill>
                <a:latin typeface="Microsoft Sans Serif" panose="020B0604020202020204" pitchFamily="34" charset="0"/>
              </a:rPr>
              <a:t> (</a:t>
            </a:r>
            <a:r>
              <a:rPr lang="en-US" sz="1800" i="1" dirty="0">
                <a:solidFill>
                  <a:srgbClr val="333333"/>
                </a:solidFill>
                <a:latin typeface="Arial" panose="020B0604020202020204" pitchFamily="34" charset="0"/>
              </a:rPr>
              <a:t>X</a:t>
            </a:r>
            <a:r>
              <a:rPr lang="en-US" sz="1800" i="1" dirty="0">
                <a:solidFill>
                  <a:srgbClr val="333333"/>
                </a:solidFill>
                <a:latin typeface="Microsoft Sans Serif" panose="020B0604020202020204" pitchFamily="34" charset="0"/>
              </a:rPr>
              <a:t>) + </a:t>
            </a:r>
            <a:r>
              <a:rPr lang="en-US" sz="1800" i="1" dirty="0">
                <a:solidFill>
                  <a:srgbClr val="333333"/>
                </a:solidFill>
                <a:latin typeface="Arial" panose="020B0604020202020204" pitchFamily="34" charset="0"/>
              </a:rPr>
              <a:t>e</a:t>
            </a:r>
            <a:r>
              <a:rPr lang="en-US" sz="1800" i="1" dirty="0">
                <a:solidFill>
                  <a:srgbClr val="333333"/>
                </a:solidFill>
                <a:latin typeface="Microsoft Sans Serif" panose="020B0604020202020204" pitchFamily="34" charset="0"/>
              </a:rPr>
              <a:t>, </a:t>
            </a:r>
          </a:p>
          <a:p>
            <a:pPr>
              <a:lnSpc>
                <a:spcPct val="150000"/>
              </a:lnSpc>
            </a:pPr>
            <a:r>
              <a:rPr lang="en-US" sz="1800" i="1" dirty="0">
                <a:solidFill>
                  <a:srgbClr val="333333"/>
                </a:solidFill>
                <a:latin typeface="Microsoft Sans Serif" panose="020B0604020202020204" pitchFamily="34" charset="0"/>
              </a:rPr>
              <a:t>where ‘</a:t>
            </a:r>
            <a:r>
              <a:rPr lang="en-US" sz="1800" i="1" dirty="0">
                <a:solidFill>
                  <a:srgbClr val="333333"/>
                </a:solidFill>
                <a:latin typeface="Arial" panose="020B0604020202020204" pitchFamily="34" charset="0"/>
              </a:rPr>
              <a:t>f </a:t>
            </a:r>
            <a:r>
              <a:rPr lang="en-US" sz="1800" i="1" dirty="0">
                <a:solidFill>
                  <a:srgbClr val="333333"/>
                </a:solidFill>
                <a:latin typeface="Microsoft Sans Serif" panose="020B0604020202020204" pitchFamily="34" charset="0"/>
              </a:rPr>
              <a:t>’ is the </a:t>
            </a:r>
            <a:r>
              <a:rPr lang="en-US" sz="1800" b="1" i="1" dirty="0">
                <a:solidFill>
                  <a:srgbClr val="333333"/>
                </a:solidFill>
                <a:latin typeface="Arial" panose="020B0604020202020204" pitchFamily="34" charset="0"/>
              </a:rPr>
              <a:t>target function</a:t>
            </a:r>
            <a:r>
              <a:rPr lang="en-US" sz="1800" b="1" i="1" dirty="0">
                <a:solidFill>
                  <a:srgbClr val="333333"/>
                </a:solidFill>
                <a:latin typeface="Microsoft Sans Serif" panose="020B0604020202020204" pitchFamily="34" charset="0"/>
              </a:rPr>
              <a:t> and ‘</a:t>
            </a:r>
            <a:r>
              <a:rPr lang="en-US" sz="1800" b="1" i="1" dirty="0">
                <a:solidFill>
                  <a:srgbClr val="333333"/>
                </a:solidFill>
                <a:latin typeface="Arial" panose="020B0604020202020204" pitchFamily="34" charset="0"/>
              </a:rPr>
              <a:t>e</a:t>
            </a:r>
            <a:r>
              <a:rPr lang="en-US" sz="1800" b="1" i="1" dirty="0">
                <a:solidFill>
                  <a:srgbClr val="333333"/>
                </a:solidFill>
                <a:latin typeface="Microsoft Sans Serif" panose="020B0604020202020204" pitchFamily="34" charset="0"/>
              </a:rPr>
              <a:t>’ is a random error </a:t>
            </a:r>
            <a:r>
              <a:rPr lang="en-IN" sz="1800" dirty="0">
                <a:solidFill>
                  <a:srgbClr val="333333"/>
                </a:solidFill>
                <a:latin typeface="Microsoft Sans Serif" panose="020B0604020202020204" pitchFamily="34" charset="0"/>
              </a:rPr>
              <a:t>term.</a:t>
            </a:r>
            <a:endParaRPr lang="en-IN" dirty="0"/>
          </a:p>
        </p:txBody>
      </p:sp>
    </p:spTree>
    <p:extLst>
      <p:ext uri="{BB962C8B-B14F-4D97-AF65-F5344CB8AC3E}">
        <p14:creationId xmlns:p14="http://schemas.microsoft.com/office/powerpoint/2010/main" val="27861721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66E1-8CE7-0EC9-FAAD-767A437C868E}"/>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5" name="TextBox 4">
            <a:extLst>
              <a:ext uri="{FF2B5EF4-FFF2-40B4-BE49-F238E27FC236}">
                <a16:creationId xmlns:a16="http://schemas.microsoft.com/office/drawing/2014/main" id="{EDC912E6-EE68-002A-F043-B75D90073EB9}"/>
              </a:ext>
            </a:extLst>
          </p:cNvPr>
          <p:cNvSpPr txBox="1"/>
          <p:nvPr/>
        </p:nvSpPr>
        <p:spPr>
          <a:xfrm>
            <a:off x="403410" y="730746"/>
            <a:ext cx="11008659" cy="499867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800" dirty="0">
                <a:solidFill>
                  <a:srgbClr val="333333"/>
                </a:solidFill>
                <a:latin typeface="Microsoft Sans Serif" panose="020B0604020202020204" pitchFamily="34" charset="0"/>
              </a:rPr>
              <a:t>A </a:t>
            </a:r>
            <a:r>
              <a:rPr lang="en-US" sz="1800" b="1" dirty="0">
                <a:solidFill>
                  <a:srgbClr val="C00000"/>
                </a:solidFill>
                <a:latin typeface="Arial" panose="020B0604020202020204" pitchFamily="34" charset="0"/>
              </a:rPr>
              <a:t>cost function</a:t>
            </a:r>
            <a:r>
              <a:rPr lang="en-US" sz="1800" b="1"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(also called </a:t>
            </a:r>
            <a:r>
              <a:rPr lang="en-US" sz="1800" b="1" dirty="0">
                <a:solidFill>
                  <a:srgbClr val="333333"/>
                </a:solidFill>
                <a:latin typeface="Arial" panose="020B0604020202020204" pitchFamily="34" charset="0"/>
              </a:rPr>
              <a:t>error function</a:t>
            </a:r>
            <a:r>
              <a:rPr lang="en-US" sz="1800" b="1" dirty="0">
                <a:solidFill>
                  <a:srgbClr val="333333"/>
                </a:solidFill>
                <a:latin typeface="Microsoft Sans Serif" panose="020B0604020202020204" pitchFamily="34" charset="0"/>
              </a:rPr>
              <a:t>) helps to measure the </a:t>
            </a:r>
            <a:r>
              <a:rPr lang="en-US" sz="1800" dirty="0">
                <a:solidFill>
                  <a:srgbClr val="333333"/>
                </a:solidFill>
                <a:latin typeface="Microsoft Sans Serif" panose="020B0604020202020204" pitchFamily="34" charset="0"/>
              </a:rPr>
              <a:t>extent to which the model is going wrong in estimating the relationship between </a:t>
            </a:r>
            <a:r>
              <a:rPr lang="en-US" sz="1800" i="1" dirty="0">
                <a:solidFill>
                  <a:srgbClr val="333333"/>
                </a:solidFill>
                <a:latin typeface="Arial" panose="020B0604020202020204" pitchFamily="34" charset="0"/>
              </a:rPr>
              <a:t>X</a:t>
            </a:r>
            <a:r>
              <a:rPr lang="en-US" sz="1800" i="1" dirty="0">
                <a:solidFill>
                  <a:srgbClr val="333333"/>
                </a:solidFill>
                <a:latin typeface="Microsoft Sans Serif" panose="020B0604020202020204" pitchFamily="34" charset="0"/>
              </a:rPr>
              <a:t> and </a:t>
            </a:r>
            <a:r>
              <a:rPr lang="en-US" sz="1800" i="1" dirty="0">
                <a:solidFill>
                  <a:srgbClr val="333333"/>
                </a:solidFill>
                <a:latin typeface="Arial" panose="020B0604020202020204" pitchFamily="34" charset="0"/>
              </a:rPr>
              <a:t>Y</a:t>
            </a:r>
            <a:r>
              <a:rPr lang="en-US" sz="1800" i="1" dirty="0">
                <a:solidFill>
                  <a:srgbClr val="333333"/>
                </a:solidFill>
                <a:latin typeface="Microsoft Sans Serif" panose="020B0604020202020204" pitchFamily="34" charset="0"/>
              </a:rPr>
              <a:t>. In that sense, cost function can tell how bad the model </a:t>
            </a:r>
            <a:r>
              <a:rPr lang="en-US" sz="1800" dirty="0">
                <a:solidFill>
                  <a:srgbClr val="333333"/>
                </a:solidFill>
                <a:latin typeface="Microsoft Sans Serif" panose="020B0604020202020204" pitchFamily="34" charset="0"/>
              </a:rPr>
              <a:t>is performing. For example, R-squared (to be discussed later in this chapter) is a cost function of regression model.</a:t>
            </a:r>
          </a:p>
          <a:p>
            <a:pPr marL="285750" indent="-285750">
              <a:lnSpc>
                <a:spcPct val="200000"/>
              </a:lnSpc>
              <a:buFont typeface="Arial" panose="020B0604020202020204" pitchFamily="34" charset="0"/>
              <a:buChar char="•"/>
            </a:pPr>
            <a:r>
              <a:rPr lang="en-US" sz="1800" b="1" dirty="0">
                <a:solidFill>
                  <a:srgbClr val="C00000"/>
                </a:solidFill>
                <a:latin typeface="Arial" panose="020B0604020202020204" pitchFamily="34" charset="0"/>
              </a:rPr>
              <a:t>Loss function</a:t>
            </a:r>
            <a:r>
              <a:rPr lang="en-US" sz="1800" b="1"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is almost synonymous to cost function – only difference </a:t>
            </a:r>
            <a:r>
              <a:rPr lang="en-US" sz="1800" dirty="0">
                <a:solidFill>
                  <a:srgbClr val="333333"/>
                </a:solidFill>
                <a:latin typeface="Microsoft Sans Serif" panose="020B0604020202020204" pitchFamily="34" charset="0"/>
              </a:rPr>
              <a:t>being loss function is usually a function defined on a data point, while cost function is for the entire training data set.</a:t>
            </a:r>
          </a:p>
          <a:p>
            <a:pPr marL="285750" indent="-285750">
              <a:lnSpc>
                <a:spcPct val="200000"/>
              </a:lnSpc>
              <a:buFont typeface="Arial" panose="020B0604020202020204" pitchFamily="34" charset="0"/>
              <a:buChar char="•"/>
            </a:pPr>
            <a:r>
              <a:rPr lang="en-US" sz="1800" dirty="0">
                <a:solidFill>
                  <a:srgbClr val="333333"/>
                </a:solidFill>
                <a:latin typeface="Microsoft Sans Serif" panose="020B0604020202020204" pitchFamily="34" charset="0"/>
              </a:rPr>
              <a:t>Machine learning is an optimization problem. We try to define a model and tune the parameters to find the most suitable solution to a </a:t>
            </a:r>
            <a:r>
              <a:rPr lang="en-US" sz="1800" dirty="0" err="1">
                <a:solidFill>
                  <a:srgbClr val="333333"/>
                </a:solidFill>
                <a:latin typeface="Microsoft Sans Serif" panose="020B0604020202020204" pitchFamily="34" charset="0"/>
              </a:rPr>
              <a:t>problem.However</a:t>
            </a:r>
            <a:r>
              <a:rPr lang="en-US" sz="1800" dirty="0">
                <a:solidFill>
                  <a:srgbClr val="333333"/>
                </a:solidFill>
                <a:latin typeface="Microsoft Sans Serif" panose="020B0604020202020204" pitchFamily="34" charset="0"/>
              </a:rPr>
              <a:t>, we need to have a way to evaluate the quality or optimality of a solution. This is done using </a:t>
            </a:r>
            <a:r>
              <a:rPr lang="en-US" sz="1800" b="1" dirty="0">
                <a:solidFill>
                  <a:srgbClr val="C00000"/>
                </a:solidFill>
                <a:latin typeface="Arial" panose="020B0604020202020204" pitchFamily="34" charset="0"/>
              </a:rPr>
              <a:t>objective function</a:t>
            </a:r>
            <a:r>
              <a:rPr lang="en-US" sz="1800" b="1" dirty="0">
                <a:solidFill>
                  <a:srgbClr val="333333"/>
                </a:solidFill>
                <a:latin typeface="Microsoft Sans Serif" panose="020B0604020202020204" pitchFamily="34" charset="0"/>
              </a:rPr>
              <a:t>. Objective means </a:t>
            </a:r>
            <a:r>
              <a:rPr lang="en-IN" sz="1800" dirty="0">
                <a:solidFill>
                  <a:srgbClr val="333333"/>
                </a:solidFill>
                <a:latin typeface="Microsoft Sans Serif" panose="020B0604020202020204" pitchFamily="34" charset="0"/>
              </a:rPr>
              <a:t>goal.</a:t>
            </a:r>
            <a:endParaRPr lang="en-IN" dirty="0"/>
          </a:p>
        </p:txBody>
      </p:sp>
    </p:spTree>
    <p:extLst>
      <p:ext uri="{BB962C8B-B14F-4D97-AF65-F5344CB8AC3E}">
        <p14:creationId xmlns:p14="http://schemas.microsoft.com/office/powerpoint/2010/main" val="27502039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9C985-9444-40F0-F62A-DFFF6AEE349D}"/>
              </a:ext>
            </a:extLst>
          </p:cNvPr>
          <p:cNvSpPr>
            <a:spLocks noGrp="1"/>
          </p:cNvSpPr>
          <p:nvPr>
            <p:ph idx="1"/>
          </p:nvPr>
        </p:nvSpPr>
        <p:spPr>
          <a:xfrm>
            <a:off x="838200" y="333375"/>
            <a:ext cx="10515600" cy="5843588"/>
          </a:xfrm>
        </p:spPr>
        <p:txBody>
          <a:bodyPr>
            <a:normAutofit fontScale="92500" lnSpcReduction="20000"/>
          </a:bodyPr>
          <a:lstStyle/>
          <a:p>
            <a:pPr algn="just"/>
            <a:r>
              <a:rPr lang="en-US" b="1" dirty="0"/>
              <a:t>A cost function </a:t>
            </a:r>
            <a:r>
              <a:rPr lang="en-US" dirty="0"/>
              <a:t>(also called error function) helps to measure the extent to which the model is going </a:t>
            </a:r>
            <a:r>
              <a:rPr lang="en-US" u="sng" dirty="0"/>
              <a:t>wrong in estimating the relationship between X and Y. </a:t>
            </a:r>
            <a:r>
              <a:rPr lang="en-US" dirty="0"/>
              <a:t>In that sense, cost function can tell how bad the model is performing. For example, R-squared is a cost function of regression model. </a:t>
            </a:r>
          </a:p>
          <a:p>
            <a:r>
              <a:rPr lang="en-US" b="1" dirty="0"/>
              <a:t>Loss function </a:t>
            </a:r>
            <a:r>
              <a:rPr lang="en-US" dirty="0"/>
              <a:t>is almost synonymous to cost function – only difference being loss function is </a:t>
            </a:r>
            <a:r>
              <a:rPr lang="en-US" u="sng" dirty="0"/>
              <a:t>usually a function defined on a data point, while cost function is for the entire training data set. </a:t>
            </a:r>
          </a:p>
          <a:p>
            <a:pPr algn="just"/>
            <a:r>
              <a:rPr lang="en-US" b="1" dirty="0"/>
              <a:t>Machine learning </a:t>
            </a:r>
            <a:r>
              <a:rPr lang="en-US" dirty="0"/>
              <a:t>is an optimization problem. We try to define a model and </a:t>
            </a:r>
            <a:r>
              <a:rPr lang="en-US" u="sng" dirty="0"/>
              <a:t>tune the parameters to find the most suitable solution to a problem</a:t>
            </a:r>
            <a:r>
              <a:rPr lang="en-US" dirty="0"/>
              <a:t>. However, we need to have a way to </a:t>
            </a:r>
            <a:r>
              <a:rPr lang="en-US" u="sng" dirty="0"/>
              <a:t>evaluate the quality or optimality of a solution. This is done using objective function.</a:t>
            </a:r>
            <a:r>
              <a:rPr lang="en-US" dirty="0"/>
              <a:t> Objective means goal. </a:t>
            </a:r>
          </a:p>
          <a:p>
            <a:pPr algn="just"/>
            <a:r>
              <a:rPr lang="en-US" b="1" dirty="0"/>
              <a:t>Objective function </a:t>
            </a:r>
            <a:r>
              <a:rPr lang="en-US" dirty="0"/>
              <a:t>takes in data and model (along with parameters) as input and returns a value. </a:t>
            </a:r>
            <a:r>
              <a:rPr lang="en-US" u="sng" dirty="0"/>
              <a:t>Target is to find values of model parameter to maximize or minimize the return value</a:t>
            </a:r>
            <a:r>
              <a:rPr lang="en-US" dirty="0"/>
              <a:t>. </a:t>
            </a:r>
            <a:r>
              <a:rPr lang="en-US" u="sng" dirty="0"/>
              <a:t>When the objective is to minimize the value, it becomes synonymous to cost function</a:t>
            </a:r>
            <a:r>
              <a:rPr lang="en-US" dirty="0"/>
              <a:t>. Examples : </a:t>
            </a:r>
            <a:r>
              <a:rPr lang="en-US" u="sng" dirty="0"/>
              <a:t>maximize the reward function in reinforcement learning, maximize the posterior probability in Naive Bayes, minimize squared error in regression. </a:t>
            </a:r>
            <a:endParaRPr lang="en-IN" u="sng" dirty="0"/>
          </a:p>
        </p:txBody>
      </p:sp>
    </p:spTree>
    <p:extLst>
      <p:ext uri="{BB962C8B-B14F-4D97-AF65-F5344CB8AC3E}">
        <p14:creationId xmlns:p14="http://schemas.microsoft.com/office/powerpoint/2010/main" val="11360309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2025F-03FB-91A5-1306-1D2A038DD9DE}"/>
              </a:ext>
            </a:extLst>
          </p:cNvPr>
          <p:cNvSpPr>
            <a:spLocks noGrp="1"/>
          </p:cNvSpPr>
          <p:nvPr>
            <p:ph idx="1"/>
          </p:nvPr>
        </p:nvSpPr>
        <p:spPr>
          <a:xfrm>
            <a:off x="838200" y="638175"/>
            <a:ext cx="10515600" cy="5538788"/>
          </a:xfrm>
        </p:spPr>
        <p:txBody>
          <a:bodyPr>
            <a:normAutofit lnSpcReduction="10000"/>
          </a:bodyPr>
          <a:lstStyle/>
          <a:p>
            <a:pPr algn="just"/>
            <a:r>
              <a:rPr lang="en-US" dirty="0"/>
              <a:t>Multiple factors play a role when we try to select the model for solving a machine learning problem. </a:t>
            </a:r>
            <a:r>
              <a:rPr lang="en-US" u="sng" dirty="0"/>
              <a:t>The most important factors are (</a:t>
            </a:r>
            <a:r>
              <a:rPr lang="en-US" u="sng" dirty="0" err="1"/>
              <a:t>i</a:t>
            </a:r>
            <a:r>
              <a:rPr lang="en-US" u="sng" dirty="0"/>
              <a:t>) the kind of problem we want to solve using machine learning and (ii) the nature of the underlying data.</a:t>
            </a:r>
          </a:p>
          <a:p>
            <a:pPr algn="just"/>
            <a:r>
              <a:rPr lang="en-US" dirty="0"/>
              <a:t> The problem may be related to the prediction of a class value like whether a </a:t>
            </a:r>
            <a:r>
              <a:rPr lang="en-US" dirty="0" err="1"/>
              <a:t>tumour</a:t>
            </a:r>
            <a:r>
              <a:rPr lang="en-US" dirty="0"/>
              <a:t> is malignant or benign, whether the next day will be snowy or rainy, etc. It may be related to prediction – but of some numerical value like what the price of a house should be in the next quarter, what is the expected growth of a certain IT stock in the next 7 days, etc.</a:t>
            </a:r>
          </a:p>
          <a:p>
            <a:pPr algn="just"/>
            <a:r>
              <a:rPr lang="en-US" u="sng" dirty="0"/>
              <a:t>Machine learning algorithms are broadly of two types: models for supervised learning, which primarily focus on solving predictive problems and models for unsupervised learning, which solve descriptive problems. </a:t>
            </a:r>
            <a:endParaRPr lang="en-IN" u="sng" dirty="0"/>
          </a:p>
        </p:txBody>
      </p:sp>
    </p:spTree>
    <p:extLst>
      <p:ext uri="{BB962C8B-B14F-4D97-AF65-F5344CB8AC3E}">
        <p14:creationId xmlns:p14="http://schemas.microsoft.com/office/powerpoint/2010/main" val="4029246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33F2-5E60-9BC9-8B30-FAF9081F577D}"/>
              </a:ext>
            </a:extLst>
          </p:cNvPr>
          <p:cNvSpPr>
            <a:spLocks noGrp="1"/>
          </p:cNvSpPr>
          <p:nvPr>
            <p:ph type="title"/>
          </p:nvPr>
        </p:nvSpPr>
        <p:spPr/>
        <p:txBody>
          <a:bodyPr/>
          <a:lstStyle/>
          <a:p>
            <a:r>
              <a:rPr lang="en-IN" b="1" dirty="0"/>
              <a:t>Descriptive models </a:t>
            </a:r>
          </a:p>
        </p:txBody>
      </p:sp>
      <p:sp>
        <p:nvSpPr>
          <p:cNvPr id="3" name="Content Placeholder 2">
            <a:extLst>
              <a:ext uri="{FF2B5EF4-FFF2-40B4-BE49-F238E27FC236}">
                <a16:creationId xmlns:a16="http://schemas.microsoft.com/office/drawing/2014/main" id="{CA4E589B-21E6-5227-D066-17C01E908A97}"/>
              </a:ext>
            </a:extLst>
          </p:cNvPr>
          <p:cNvSpPr>
            <a:spLocks noGrp="1"/>
          </p:cNvSpPr>
          <p:nvPr>
            <p:ph idx="1"/>
          </p:nvPr>
        </p:nvSpPr>
        <p:spPr/>
        <p:txBody>
          <a:bodyPr>
            <a:normAutofit fontScale="77500" lnSpcReduction="20000"/>
          </a:bodyPr>
          <a:lstStyle/>
          <a:p>
            <a:pPr algn="just"/>
            <a:r>
              <a:rPr lang="en-US" dirty="0"/>
              <a:t>Models </a:t>
            </a:r>
            <a:r>
              <a:rPr lang="en-US" u="sng" dirty="0"/>
              <a:t>for unsupervised learning or descriptive models are used to describe a data set or gain insight from a data set. There is no target feature or single feature of interest in case of unsupervised learning</a:t>
            </a:r>
            <a:r>
              <a:rPr lang="en-US" dirty="0"/>
              <a:t>. Based on the value of all features, interesting patterns or insights are derived about the data set.</a:t>
            </a:r>
          </a:p>
          <a:p>
            <a:pPr algn="just"/>
            <a:r>
              <a:rPr lang="en-US" dirty="0"/>
              <a:t>Descriptive models which group together similar data instances, i.e. data instances having a </a:t>
            </a:r>
            <a:r>
              <a:rPr lang="en-US" u="sng" dirty="0"/>
              <a:t>similar value of the different features are called clustering models</a:t>
            </a:r>
            <a:r>
              <a:rPr lang="en-US" dirty="0"/>
              <a:t>.</a:t>
            </a:r>
          </a:p>
          <a:p>
            <a:pPr algn="just"/>
            <a:r>
              <a:rPr lang="en-US" dirty="0"/>
              <a:t>Descriptive models which group together similar data instances, i.e. data instances having a similar value of the different features are called clustering models. Examples of clustering include</a:t>
            </a:r>
          </a:p>
          <a:p>
            <a:pPr marL="0" indent="0" algn="just">
              <a:buNone/>
            </a:pPr>
            <a:r>
              <a:rPr lang="en-US" dirty="0"/>
              <a:t> 1. Customer grouping or segmentation based on social, demographic, ethnic, etc. factors </a:t>
            </a:r>
          </a:p>
          <a:p>
            <a:pPr marL="0" indent="0" algn="just">
              <a:buNone/>
            </a:pPr>
            <a:r>
              <a:rPr lang="en-US" dirty="0"/>
              <a:t>2. Grouping of music based on different aspects like genre, language, </a:t>
            </a:r>
            <a:r>
              <a:rPr lang="en-US" dirty="0" err="1"/>
              <a:t>timeperiod</a:t>
            </a:r>
            <a:r>
              <a:rPr lang="en-US" dirty="0"/>
              <a:t>, etc. </a:t>
            </a:r>
          </a:p>
          <a:p>
            <a:pPr marL="0" indent="0" algn="just">
              <a:buNone/>
            </a:pPr>
            <a:r>
              <a:rPr lang="en-US" dirty="0"/>
              <a:t>3. Grouping of commodities in an inventory</a:t>
            </a:r>
            <a:endParaRPr lang="en-IN" dirty="0"/>
          </a:p>
        </p:txBody>
      </p:sp>
    </p:spTree>
    <p:extLst>
      <p:ext uri="{BB962C8B-B14F-4D97-AF65-F5344CB8AC3E}">
        <p14:creationId xmlns:p14="http://schemas.microsoft.com/office/powerpoint/2010/main" val="4420074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B0C8-3A5D-5FDE-3684-76EA59E5CB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0F75EA-BA5C-D212-EE66-3B3066E8A822}"/>
              </a:ext>
            </a:extLst>
          </p:cNvPr>
          <p:cNvSpPr>
            <a:spLocks noGrp="1"/>
          </p:cNvSpPr>
          <p:nvPr>
            <p:ph idx="1"/>
          </p:nvPr>
        </p:nvSpPr>
        <p:spPr/>
        <p:txBody>
          <a:bodyPr/>
          <a:lstStyle/>
          <a:p>
            <a:r>
              <a:rPr lang="en-US" dirty="0"/>
              <a:t>The most popular model for </a:t>
            </a:r>
            <a:r>
              <a:rPr lang="en-US" b="1" dirty="0"/>
              <a:t>clustering is k-Means</a:t>
            </a:r>
            <a:r>
              <a:rPr lang="en-US" dirty="0"/>
              <a:t>.</a:t>
            </a:r>
          </a:p>
          <a:p>
            <a:r>
              <a:rPr lang="en-US" dirty="0"/>
              <a:t>Descriptive models related to pattern discovery is used for market basket analysis of transactional data. </a:t>
            </a:r>
            <a:endParaRPr lang="en-IN" dirty="0"/>
          </a:p>
        </p:txBody>
      </p:sp>
    </p:spTree>
    <p:extLst>
      <p:ext uri="{BB962C8B-B14F-4D97-AF65-F5344CB8AC3E}">
        <p14:creationId xmlns:p14="http://schemas.microsoft.com/office/powerpoint/2010/main" val="42131894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66E1-8CE7-0EC9-FAAD-767A437C868E}"/>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5" name="TextBox 4">
            <a:extLst>
              <a:ext uri="{FF2B5EF4-FFF2-40B4-BE49-F238E27FC236}">
                <a16:creationId xmlns:a16="http://schemas.microsoft.com/office/drawing/2014/main" id="{772C65A2-A8A1-271F-5C5C-8CA1D170F19D}"/>
              </a:ext>
            </a:extLst>
          </p:cNvPr>
          <p:cNvSpPr txBox="1"/>
          <p:nvPr/>
        </p:nvSpPr>
        <p:spPr>
          <a:xfrm>
            <a:off x="638736" y="596994"/>
            <a:ext cx="6190128" cy="2031325"/>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1. Supervised</a:t>
            </a:r>
          </a:p>
          <a:p>
            <a:pPr lvl="1"/>
            <a:r>
              <a:rPr lang="en-IN" dirty="0">
                <a:solidFill>
                  <a:srgbClr val="333333"/>
                </a:solidFill>
                <a:latin typeface="Microsoft Sans Serif" panose="020B0604020202020204" pitchFamily="34" charset="0"/>
              </a:rPr>
              <a:t>1. Classification</a:t>
            </a:r>
          </a:p>
          <a:p>
            <a:pPr lvl="1"/>
            <a:r>
              <a:rPr lang="en-IN" dirty="0">
                <a:solidFill>
                  <a:srgbClr val="333333"/>
                </a:solidFill>
                <a:latin typeface="Microsoft Sans Serif" panose="020B0604020202020204" pitchFamily="34" charset="0"/>
              </a:rPr>
              <a:t>2. Regression</a:t>
            </a:r>
          </a:p>
          <a:p>
            <a:r>
              <a:rPr lang="en-IN" sz="1800" dirty="0">
                <a:solidFill>
                  <a:srgbClr val="333333"/>
                </a:solidFill>
                <a:latin typeface="Microsoft Sans Serif" panose="020B0604020202020204" pitchFamily="34" charset="0"/>
              </a:rPr>
              <a:t>2. Unsupervised</a:t>
            </a:r>
          </a:p>
          <a:p>
            <a:pPr lvl="1"/>
            <a:r>
              <a:rPr lang="en-IN" dirty="0">
                <a:solidFill>
                  <a:srgbClr val="333333"/>
                </a:solidFill>
                <a:latin typeface="Microsoft Sans Serif" panose="020B0604020202020204" pitchFamily="34" charset="0"/>
              </a:rPr>
              <a:t>1. Clustering</a:t>
            </a:r>
          </a:p>
          <a:p>
            <a:pPr lvl="1"/>
            <a:r>
              <a:rPr lang="en-IN" dirty="0">
                <a:solidFill>
                  <a:srgbClr val="333333"/>
                </a:solidFill>
                <a:latin typeface="Microsoft Sans Serif" panose="020B0604020202020204" pitchFamily="34" charset="0"/>
              </a:rPr>
              <a:t>2. Association analysis</a:t>
            </a:r>
          </a:p>
          <a:p>
            <a:r>
              <a:rPr lang="en-IN" sz="1800" dirty="0">
                <a:solidFill>
                  <a:srgbClr val="333333"/>
                </a:solidFill>
                <a:latin typeface="Microsoft Sans Serif" panose="020B0604020202020204" pitchFamily="34" charset="0"/>
              </a:rPr>
              <a:t>3. Reinforcement</a:t>
            </a:r>
            <a:endParaRPr lang="en-IN" dirty="0"/>
          </a:p>
        </p:txBody>
      </p:sp>
      <p:sp>
        <p:nvSpPr>
          <p:cNvPr id="7" name="TextBox 6">
            <a:extLst>
              <a:ext uri="{FF2B5EF4-FFF2-40B4-BE49-F238E27FC236}">
                <a16:creationId xmlns:a16="http://schemas.microsoft.com/office/drawing/2014/main" id="{56B8246B-AA0A-0994-13CB-D156351D10B0}"/>
              </a:ext>
            </a:extLst>
          </p:cNvPr>
          <p:cNvSpPr txBox="1"/>
          <p:nvPr/>
        </p:nvSpPr>
        <p:spPr>
          <a:xfrm>
            <a:off x="0" y="2710934"/>
            <a:ext cx="6190128" cy="523220"/>
          </a:xfrm>
          <a:prstGeom prst="rect">
            <a:avLst/>
          </a:prstGeom>
          <a:noFill/>
        </p:spPr>
        <p:txBody>
          <a:bodyPr wrap="square">
            <a:spAutoFit/>
          </a:bodyPr>
          <a:lstStyle/>
          <a:p>
            <a:r>
              <a:rPr lang="en-IN" sz="2800" b="1" u="sng" dirty="0">
                <a:solidFill>
                  <a:srgbClr val="C00000"/>
                </a:solidFill>
                <a:latin typeface="Comic Sans MS" panose="030F0702030302020204" pitchFamily="66" charset="0"/>
              </a:rPr>
              <a:t>Predictive models</a:t>
            </a:r>
          </a:p>
        </p:txBody>
      </p:sp>
      <p:sp>
        <p:nvSpPr>
          <p:cNvPr id="9" name="TextBox 8">
            <a:extLst>
              <a:ext uri="{FF2B5EF4-FFF2-40B4-BE49-F238E27FC236}">
                <a16:creationId xmlns:a16="http://schemas.microsoft.com/office/drawing/2014/main" id="{3F235FD0-0284-BEB1-E80F-E6EBBA215837}"/>
              </a:ext>
            </a:extLst>
          </p:cNvPr>
          <p:cNvSpPr txBox="1"/>
          <p:nvPr/>
        </p:nvSpPr>
        <p:spPr>
          <a:xfrm>
            <a:off x="664508" y="3312254"/>
            <a:ext cx="11133045" cy="878317"/>
          </a:xfrm>
          <a:prstGeom prst="rect">
            <a:avLst/>
          </a:prstGeom>
          <a:noFill/>
        </p:spPr>
        <p:txBody>
          <a:bodyPr wrap="square">
            <a:spAutoFit/>
          </a:bodyPr>
          <a:lstStyle/>
          <a:p>
            <a:pPr>
              <a:lnSpc>
                <a:spcPct val="150000"/>
              </a:lnSpc>
            </a:pPr>
            <a:r>
              <a:rPr lang="en-IN" sz="1800" dirty="0">
                <a:solidFill>
                  <a:srgbClr val="333333"/>
                </a:solidFill>
                <a:latin typeface="Microsoft Sans Serif" panose="020B0604020202020204" pitchFamily="34" charset="0"/>
              </a:rPr>
              <a:t>Try to predict certain </a:t>
            </a:r>
            <a:r>
              <a:rPr lang="en-US" sz="1800" dirty="0">
                <a:solidFill>
                  <a:srgbClr val="333333"/>
                </a:solidFill>
                <a:latin typeface="Microsoft Sans Serif" panose="020B0604020202020204" pitchFamily="34" charset="0"/>
              </a:rPr>
              <a:t>value using the values in an input data set. The learning model attempts to establish a relation between the target feature, </a:t>
            </a:r>
            <a:r>
              <a:rPr lang="en-US" sz="1800" dirty="0" err="1">
                <a:solidFill>
                  <a:srgbClr val="333333"/>
                </a:solidFill>
                <a:latin typeface="Microsoft Sans Serif" panose="020B0604020202020204" pitchFamily="34" charset="0"/>
              </a:rPr>
              <a:t>i.e.the</a:t>
            </a:r>
            <a:r>
              <a:rPr lang="en-US" sz="1800" dirty="0">
                <a:solidFill>
                  <a:srgbClr val="333333"/>
                </a:solidFill>
                <a:latin typeface="Microsoft Sans Serif" panose="020B0604020202020204" pitchFamily="34" charset="0"/>
              </a:rPr>
              <a:t> feature being predicted, and the predictor features. </a:t>
            </a:r>
            <a:endParaRPr lang="en-IN" dirty="0"/>
          </a:p>
        </p:txBody>
      </p:sp>
      <p:sp>
        <p:nvSpPr>
          <p:cNvPr id="11" name="TextBox 10">
            <a:extLst>
              <a:ext uri="{FF2B5EF4-FFF2-40B4-BE49-F238E27FC236}">
                <a16:creationId xmlns:a16="http://schemas.microsoft.com/office/drawing/2014/main" id="{7B3AB935-F7E6-43F9-1703-D53AFA5A7383}"/>
              </a:ext>
            </a:extLst>
          </p:cNvPr>
          <p:cNvSpPr txBox="1"/>
          <p:nvPr/>
        </p:nvSpPr>
        <p:spPr>
          <a:xfrm>
            <a:off x="638736" y="4190571"/>
            <a:ext cx="10540252" cy="1709314"/>
          </a:xfrm>
          <a:prstGeom prst="rect">
            <a:avLst/>
          </a:prstGeom>
          <a:noFill/>
        </p:spPr>
        <p:txBody>
          <a:bodyPr wrap="square">
            <a:spAutoFit/>
          </a:bodyPr>
          <a:lstStyle/>
          <a:p>
            <a:pPr>
              <a:lnSpc>
                <a:spcPct val="150000"/>
              </a:lnSpc>
            </a:pPr>
            <a:r>
              <a:rPr lang="en-IN" dirty="0">
                <a:solidFill>
                  <a:srgbClr val="C00000"/>
                </a:solidFill>
                <a:latin typeface="Microsoft Sans Serif" panose="020B0604020202020204" pitchFamily="34" charset="0"/>
              </a:rPr>
              <a:t>some examples:</a:t>
            </a:r>
          </a:p>
          <a:p>
            <a:pPr>
              <a:lnSpc>
                <a:spcPct val="150000"/>
              </a:lnSpc>
            </a:pPr>
            <a:r>
              <a:rPr lang="en-US" dirty="0">
                <a:solidFill>
                  <a:srgbClr val="333333"/>
                </a:solidFill>
                <a:latin typeface="Microsoft Sans Serif" panose="020B0604020202020204" pitchFamily="34" charset="0"/>
              </a:rPr>
              <a:t>1. Predicting win/loss in a cricket match</a:t>
            </a:r>
          </a:p>
          <a:p>
            <a:pPr>
              <a:lnSpc>
                <a:spcPct val="150000"/>
              </a:lnSpc>
            </a:pPr>
            <a:r>
              <a:rPr lang="en-US" dirty="0">
                <a:solidFill>
                  <a:srgbClr val="333333"/>
                </a:solidFill>
                <a:latin typeface="Microsoft Sans Serif" panose="020B0604020202020204" pitchFamily="34" charset="0"/>
              </a:rPr>
              <a:t>2. Predicting whether a transaction is fraud</a:t>
            </a:r>
          </a:p>
          <a:p>
            <a:pPr>
              <a:lnSpc>
                <a:spcPct val="150000"/>
              </a:lnSpc>
            </a:pPr>
            <a:r>
              <a:rPr lang="en-US" dirty="0">
                <a:solidFill>
                  <a:srgbClr val="333333"/>
                </a:solidFill>
                <a:latin typeface="Microsoft Sans Serif" panose="020B0604020202020204" pitchFamily="34" charset="0"/>
              </a:rPr>
              <a:t>3. Predicting whether a customer may move to another product</a:t>
            </a:r>
            <a:endParaRPr lang="en-IN" dirty="0"/>
          </a:p>
        </p:txBody>
      </p:sp>
    </p:spTree>
    <p:extLst>
      <p:ext uri="{BB962C8B-B14F-4D97-AF65-F5344CB8AC3E}">
        <p14:creationId xmlns:p14="http://schemas.microsoft.com/office/powerpoint/2010/main" val="194525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a:t>
            </a:r>
            <a:r>
              <a:rPr lang="en-US" dirty="0">
                <a:solidFill>
                  <a:srgbClr val="FF0000"/>
                </a:solidFill>
              </a:rPr>
              <a:t>Types</a:t>
            </a:r>
            <a:r>
              <a:rPr lang="en-US" dirty="0"/>
              <a:t> – Applications – Preparing to Model – Activities – Data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25727690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66E1-8CE7-0EC9-FAAD-767A437C868E}"/>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3" name="TextBox 2">
            <a:extLst>
              <a:ext uri="{FF2B5EF4-FFF2-40B4-BE49-F238E27FC236}">
                <a16:creationId xmlns:a16="http://schemas.microsoft.com/office/drawing/2014/main" id="{F5C1F363-F0DC-AF67-B695-A059377A5BB7}"/>
              </a:ext>
            </a:extLst>
          </p:cNvPr>
          <p:cNvSpPr txBox="1"/>
          <p:nvPr/>
        </p:nvSpPr>
        <p:spPr>
          <a:xfrm>
            <a:off x="0" y="433898"/>
            <a:ext cx="6190128" cy="523220"/>
          </a:xfrm>
          <a:prstGeom prst="rect">
            <a:avLst/>
          </a:prstGeom>
          <a:noFill/>
        </p:spPr>
        <p:txBody>
          <a:bodyPr wrap="square">
            <a:spAutoFit/>
          </a:bodyPr>
          <a:lstStyle/>
          <a:p>
            <a:r>
              <a:rPr lang="en-IN" sz="2800" b="1" u="sng" dirty="0">
                <a:solidFill>
                  <a:srgbClr val="C00000"/>
                </a:solidFill>
                <a:latin typeface="Comic Sans MS" panose="030F0702030302020204" pitchFamily="66" charset="0"/>
              </a:rPr>
              <a:t>Predictive models</a:t>
            </a:r>
          </a:p>
        </p:txBody>
      </p:sp>
      <p:sp>
        <p:nvSpPr>
          <p:cNvPr id="6" name="TextBox 5">
            <a:extLst>
              <a:ext uri="{FF2B5EF4-FFF2-40B4-BE49-F238E27FC236}">
                <a16:creationId xmlns:a16="http://schemas.microsoft.com/office/drawing/2014/main" id="{49A6B1A5-35EF-BCD1-D0EE-7F8EAEA57F13}"/>
              </a:ext>
            </a:extLst>
          </p:cNvPr>
          <p:cNvSpPr txBox="1"/>
          <p:nvPr/>
        </p:nvSpPr>
        <p:spPr>
          <a:xfrm>
            <a:off x="181535" y="957118"/>
            <a:ext cx="6190128" cy="369332"/>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predict numerical values</a:t>
            </a:r>
            <a:endParaRPr lang="en-IN" dirty="0"/>
          </a:p>
        </p:txBody>
      </p:sp>
      <p:sp>
        <p:nvSpPr>
          <p:cNvPr id="8" name="TextBox 7">
            <a:extLst>
              <a:ext uri="{FF2B5EF4-FFF2-40B4-BE49-F238E27FC236}">
                <a16:creationId xmlns:a16="http://schemas.microsoft.com/office/drawing/2014/main" id="{B8571954-C29A-BA7C-2448-47A05FFE35C8}"/>
              </a:ext>
            </a:extLst>
          </p:cNvPr>
          <p:cNvSpPr txBox="1"/>
          <p:nvPr/>
        </p:nvSpPr>
        <p:spPr>
          <a:xfrm>
            <a:off x="647699" y="1317242"/>
            <a:ext cx="10235453" cy="1293816"/>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1. Prediction of revenue growth in the succeeding year</a:t>
            </a:r>
          </a:p>
          <a:p>
            <a:pPr>
              <a:lnSpc>
                <a:spcPct val="150000"/>
              </a:lnSpc>
            </a:pPr>
            <a:r>
              <a:rPr lang="en-US" sz="1800" dirty="0">
                <a:solidFill>
                  <a:srgbClr val="333333"/>
                </a:solidFill>
                <a:latin typeface="Microsoft Sans Serif" panose="020B0604020202020204" pitchFamily="34" charset="0"/>
              </a:rPr>
              <a:t>2. Prediction of rainfall amount in the coming monsoon</a:t>
            </a:r>
          </a:p>
          <a:p>
            <a:pPr>
              <a:lnSpc>
                <a:spcPct val="150000"/>
              </a:lnSpc>
            </a:pPr>
            <a:r>
              <a:rPr lang="en-US" sz="1800" dirty="0">
                <a:solidFill>
                  <a:srgbClr val="333333"/>
                </a:solidFill>
                <a:latin typeface="Microsoft Sans Serif" panose="020B0604020202020204" pitchFamily="34" charset="0"/>
              </a:rPr>
              <a:t>3. Prediction of potential flu patients and demand for flu shots next winter</a:t>
            </a:r>
            <a:endParaRPr lang="en-IN" dirty="0"/>
          </a:p>
        </p:txBody>
      </p:sp>
      <p:sp>
        <p:nvSpPr>
          <p:cNvPr id="10" name="TextBox 9">
            <a:extLst>
              <a:ext uri="{FF2B5EF4-FFF2-40B4-BE49-F238E27FC236}">
                <a16:creationId xmlns:a16="http://schemas.microsoft.com/office/drawing/2014/main" id="{D2A13A8F-FB41-89A0-28DE-E4738E545B45}"/>
              </a:ext>
            </a:extLst>
          </p:cNvPr>
          <p:cNvSpPr txBox="1"/>
          <p:nvPr/>
        </p:nvSpPr>
        <p:spPr>
          <a:xfrm>
            <a:off x="0" y="2829764"/>
            <a:ext cx="6190128" cy="523220"/>
          </a:xfrm>
          <a:prstGeom prst="rect">
            <a:avLst/>
          </a:prstGeom>
          <a:noFill/>
        </p:spPr>
        <p:txBody>
          <a:bodyPr wrap="square">
            <a:spAutoFit/>
          </a:bodyPr>
          <a:lstStyle/>
          <a:p>
            <a:r>
              <a:rPr lang="en-IN" sz="2800" b="1" u="sng" dirty="0">
                <a:solidFill>
                  <a:srgbClr val="C00000"/>
                </a:solidFill>
                <a:latin typeface="Comic Sans MS" panose="030F0702030302020204" pitchFamily="66" charset="0"/>
              </a:rPr>
              <a:t>Descriptive models</a:t>
            </a:r>
          </a:p>
        </p:txBody>
      </p:sp>
      <p:sp>
        <p:nvSpPr>
          <p:cNvPr id="12" name="TextBox 11">
            <a:extLst>
              <a:ext uri="{FF2B5EF4-FFF2-40B4-BE49-F238E27FC236}">
                <a16:creationId xmlns:a16="http://schemas.microsoft.com/office/drawing/2014/main" id="{9CF99BA4-8B27-E4FA-1D10-8830506FC5EC}"/>
              </a:ext>
            </a:extLst>
          </p:cNvPr>
          <p:cNvSpPr txBox="1"/>
          <p:nvPr/>
        </p:nvSpPr>
        <p:spPr>
          <a:xfrm>
            <a:off x="647698" y="3360529"/>
            <a:ext cx="9867901" cy="878317"/>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There is no target feature or single feature of interest in case of unsupervised learning. Based on the value of all </a:t>
            </a:r>
            <a:r>
              <a:rPr lang="en-US" sz="1800" dirty="0" err="1">
                <a:solidFill>
                  <a:srgbClr val="333333"/>
                </a:solidFill>
                <a:latin typeface="Microsoft Sans Serif" panose="020B0604020202020204" pitchFamily="34" charset="0"/>
              </a:rPr>
              <a:t>features,interesting</a:t>
            </a:r>
            <a:r>
              <a:rPr lang="en-US" sz="1800" dirty="0">
                <a:solidFill>
                  <a:srgbClr val="333333"/>
                </a:solidFill>
                <a:latin typeface="Microsoft Sans Serif" panose="020B0604020202020204" pitchFamily="34" charset="0"/>
              </a:rPr>
              <a:t> patterns or insights are derived about the data set.</a:t>
            </a:r>
            <a:endParaRPr lang="en-IN" dirty="0"/>
          </a:p>
        </p:txBody>
      </p:sp>
      <p:sp>
        <p:nvSpPr>
          <p:cNvPr id="14" name="TextBox 13">
            <a:extLst>
              <a:ext uri="{FF2B5EF4-FFF2-40B4-BE49-F238E27FC236}">
                <a16:creationId xmlns:a16="http://schemas.microsoft.com/office/drawing/2014/main" id="{C5842D27-A490-2B83-A4BA-CAEB6191CB38}"/>
              </a:ext>
            </a:extLst>
          </p:cNvPr>
          <p:cNvSpPr txBox="1"/>
          <p:nvPr/>
        </p:nvSpPr>
        <p:spPr>
          <a:xfrm>
            <a:off x="647698" y="4114372"/>
            <a:ext cx="11365008" cy="2124812"/>
          </a:xfrm>
          <a:prstGeom prst="rect">
            <a:avLst/>
          </a:prstGeom>
          <a:noFill/>
        </p:spPr>
        <p:txBody>
          <a:bodyPr wrap="square">
            <a:spAutoFit/>
          </a:bodyPr>
          <a:lstStyle/>
          <a:p>
            <a:pPr>
              <a:lnSpc>
                <a:spcPct val="150000"/>
              </a:lnSpc>
            </a:pPr>
            <a:r>
              <a:rPr lang="en-IN" dirty="0">
                <a:solidFill>
                  <a:srgbClr val="C00000"/>
                </a:solidFill>
                <a:latin typeface="Microsoft Sans Serif" panose="020B0604020202020204" pitchFamily="34" charset="0"/>
              </a:rPr>
              <a:t>Examples of clustering include</a:t>
            </a:r>
          </a:p>
          <a:p>
            <a:pPr>
              <a:lnSpc>
                <a:spcPct val="150000"/>
              </a:lnSpc>
            </a:pPr>
            <a:r>
              <a:rPr lang="en-US" dirty="0">
                <a:solidFill>
                  <a:srgbClr val="333333"/>
                </a:solidFill>
                <a:latin typeface="Microsoft Sans Serif" panose="020B0604020202020204" pitchFamily="34" charset="0"/>
              </a:rPr>
              <a:t>1. Customer grouping or segmentation based on social, demographic, ethnic, </a:t>
            </a:r>
            <a:r>
              <a:rPr lang="en-IN" dirty="0">
                <a:solidFill>
                  <a:srgbClr val="333333"/>
                </a:solidFill>
                <a:latin typeface="Microsoft Sans Serif" panose="020B0604020202020204" pitchFamily="34" charset="0"/>
              </a:rPr>
              <a:t>etc. factors</a:t>
            </a:r>
          </a:p>
          <a:p>
            <a:pPr>
              <a:lnSpc>
                <a:spcPct val="150000"/>
              </a:lnSpc>
            </a:pPr>
            <a:r>
              <a:rPr lang="en-US" dirty="0">
                <a:solidFill>
                  <a:srgbClr val="333333"/>
                </a:solidFill>
                <a:latin typeface="Microsoft Sans Serif" panose="020B0604020202020204" pitchFamily="34" charset="0"/>
              </a:rPr>
              <a:t>2. Grouping of music based on different aspects like genre, language, </a:t>
            </a:r>
            <a:r>
              <a:rPr lang="en-US" dirty="0" err="1">
                <a:solidFill>
                  <a:srgbClr val="333333"/>
                </a:solidFill>
                <a:latin typeface="Microsoft Sans Serif" panose="020B0604020202020204" pitchFamily="34" charset="0"/>
              </a:rPr>
              <a:t>timeperiod</a:t>
            </a:r>
            <a:r>
              <a:rPr lang="en-US" dirty="0">
                <a:solidFill>
                  <a:srgbClr val="333333"/>
                </a:solidFill>
                <a:latin typeface="Microsoft Sans Serif" panose="020B0604020202020204" pitchFamily="34" charset="0"/>
              </a:rPr>
              <a:t>,</a:t>
            </a:r>
            <a:r>
              <a:rPr lang="en-IN" dirty="0">
                <a:solidFill>
                  <a:srgbClr val="333333"/>
                </a:solidFill>
                <a:latin typeface="Microsoft Sans Serif" panose="020B0604020202020204" pitchFamily="34" charset="0"/>
              </a:rPr>
              <a:t>etc.</a:t>
            </a:r>
          </a:p>
          <a:p>
            <a:pPr>
              <a:lnSpc>
                <a:spcPct val="150000"/>
              </a:lnSpc>
            </a:pPr>
            <a:r>
              <a:rPr lang="en-US" dirty="0">
                <a:solidFill>
                  <a:srgbClr val="333333"/>
                </a:solidFill>
                <a:latin typeface="Microsoft Sans Serif" panose="020B0604020202020204" pitchFamily="34" charset="0"/>
              </a:rPr>
              <a:t>3. Grouping of commodities in an inventory</a:t>
            </a:r>
          </a:p>
          <a:p>
            <a:pPr>
              <a:lnSpc>
                <a:spcPct val="150000"/>
              </a:lnSpc>
            </a:pPr>
            <a:r>
              <a:rPr lang="en-US" sz="1800" dirty="0">
                <a:solidFill>
                  <a:srgbClr val="333333"/>
                </a:solidFill>
                <a:latin typeface="Microsoft Sans Serif" panose="020B0604020202020204" pitchFamily="34" charset="0"/>
              </a:rPr>
              <a:t>The most popular model for clustering </a:t>
            </a:r>
            <a:r>
              <a:rPr lang="en-US" sz="1800" dirty="0">
                <a:solidFill>
                  <a:srgbClr val="C00000"/>
                </a:solidFill>
                <a:latin typeface="Microsoft Sans Serif" panose="020B0604020202020204" pitchFamily="34" charset="0"/>
              </a:rPr>
              <a:t>is </a:t>
            </a:r>
            <a:r>
              <a:rPr lang="en-US" sz="1800" i="1" dirty="0">
                <a:solidFill>
                  <a:srgbClr val="C00000"/>
                </a:solidFill>
                <a:latin typeface="Arial" panose="020B0604020202020204" pitchFamily="34" charset="0"/>
              </a:rPr>
              <a:t>k</a:t>
            </a:r>
            <a:r>
              <a:rPr lang="en-US" sz="1800" i="1" dirty="0">
                <a:solidFill>
                  <a:srgbClr val="C00000"/>
                </a:solidFill>
                <a:latin typeface="Microsoft Sans Serif" panose="020B0604020202020204" pitchFamily="34" charset="0"/>
              </a:rPr>
              <a:t>-Means.</a:t>
            </a:r>
            <a:endParaRPr lang="en-IN" dirty="0">
              <a:solidFill>
                <a:srgbClr val="C00000"/>
              </a:solidFill>
            </a:endParaRPr>
          </a:p>
        </p:txBody>
      </p:sp>
    </p:spTree>
    <p:extLst>
      <p:ext uri="{BB962C8B-B14F-4D97-AF65-F5344CB8AC3E}">
        <p14:creationId xmlns:p14="http://schemas.microsoft.com/office/powerpoint/2010/main" val="21635299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Data Pre-processing – Modelling and Evaluation: Selecting a Model -</a:t>
            </a:r>
            <a:r>
              <a:rPr lang="en-US" dirty="0">
                <a:solidFill>
                  <a:srgbClr val="FF0000"/>
                </a:solidFill>
              </a:rPr>
              <a:t>Training a Model </a:t>
            </a:r>
            <a:r>
              <a:rPr lang="en-US" dirty="0"/>
              <a:t>– Model representation and Interpretability – Evaluating Performance of a Model – Improving Performance.</a:t>
            </a:r>
            <a:endParaRPr lang="en-IN" dirty="0"/>
          </a:p>
        </p:txBody>
      </p:sp>
    </p:spTree>
    <p:extLst>
      <p:ext uri="{BB962C8B-B14F-4D97-AF65-F5344CB8AC3E}">
        <p14:creationId xmlns:p14="http://schemas.microsoft.com/office/powerpoint/2010/main" val="31206628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33A70F-CE45-3A1D-92CC-E7B580DE0385}"/>
              </a:ext>
            </a:extLst>
          </p:cNvPr>
          <p:cNvSpPr txBox="1"/>
          <p:nvPr/>
        </p:nvSpPr>
        <p:spPr>
          <a:xfrm>
            <a:off x="0" y="599745"/>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sp>
        <p:nvSpPr>
          <p:cNvPr id="7" name="Title 1">
            <a:extLst>
              <a:ext uri="{FF2B5EF4-FFF2-40B4-BE49-F238E27FC236}">
                <a16:creationId xmlns:a16="http://schemas.microsoft.com/office/drawing/2014/main" id="{6F632211-D802-A500-A207-DC83F180899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9" name="TextBox 8">
            <a:extLst>
              <a:ext uri="{FF2B5EF4-FFF2-40B4-BE49-F238E27FC236}">
                <a16:creationId xmlns:a16="http://schemas.microsoft.com/office/drawing/2014/main" id="{5ACF2826-5F7B-1794-96B5-CB4D67633F70}"/>
              </a:ext>
            </a:extLst>
          </p:cNvPr>
          <p:cNvSpPr txBox="1"/>
          <p:nvPr/>
        </p:nvSpPr>
        <p:spPr>
          <a:xfrm>
            <a:off x="773206" y="1044114"/>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404040"/>
                </a:solidFill>
                <a:latin typeface="Comic Sans MS" panose="030F0702030302020204" pitchFamily="66" charset="0"/>
              </a:rPr>
              <a:t>Holdout method</a:t>
            </a:r>
          </a:p>
        </p:txBody>
      </p:sp>
      <p:sp>
        <p:nvSpPr>
          <p:cNvPr id="11" name="TextBox 10">
            <a:extLst>
              <a:ext uri="{FF2B5EF4-FFF2-40B4-BE49-F238E27FC236}">
                <a16:creationId xmlns:a16="http://schemas.microsoft.com/office/drawing/2014/main" id="{3350157D-37DA-6E7D-5AE2-FE51B9F1A351}"/>
              </a:ext>
            </a:extLst>
          </p:cNvPr>
          <p:cNvSpPr txBox="1"/>
          <p:nvPr/>
        </p:nvSpPr>
        <p:spPr>
          <a:xfrm>
            <a:off x="773206" y="1533310"/>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i="1" dirty="0">
                <a:solidFill>
                  <a:srgbClr val="404040"/>
                </a:solidFill>
                <a:latin typeface="Arial" panose="020B0604020202020204" pitchFamily="34" charset="0"/>
              </a:rPr>
              <a:t>K</a:t>
            </a:r>
            <a:r>
              <a:rPr lang="en-IN" sz="2800" i="1" dirty="0">
                <a:solidFill>
                  <a:srgbClr val="404040"/>
                </a:solidFill>
                <a:latin typeface="Comic Sans MS" panose="030F0702030302020204" pitchFamily="66" charset="0"/>
              </a:rPr>
              <a:t>-fold Cross-validation method</a:t>
            </a:r>
          </a:p>
        </p:txBody>
      </p:sp>
      <p:sp>
        <p:nvSpPr>
          <p:cNvPr id="13" name="TextBox 12">
            <a:extLst>
              <a:ext uri="{FF2B5EF4-FFF2-40B4-BE49-F238E27FC236}">
                <a16:creationId xmlns:a16="http://schemas.microsoft.com/office/drawing/2014/main" id="{E0DCAE14-5846-A412-D19C-9425B424414B}"/>
              </a:ext>
            </a:extLst>
          </p:cNvPr>
          <p:cNvSpPr txBox="1"/>
          <p:nvPr/>
        </p:nvSpPr>
        <p:spPr>
          <a:xfrm>
            <a:off x="773206" y="1979792"/>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404040"/>
                </a:solidFill>
                <a:latin typeface="Comic Sans MS" panose="030F0702030302020204" pitchFamily="66" charset="0"/>
              </a:rPr>
              <a:t>Bootstrap sampling</a:t>
            </a:r>
          </a:p>
        </p:txBody>
      </p:sp>
      <p:sp>
        <p:nvSpPr>
          <p:cNvPr id="15" name="TextBox 14">
            <a:extLst>
              <a:ext uri="{FF2B5EF4-FFF2-40B4-BE49-F238E27FC236}">
                <a16:creationId xmlns:a16="http://schemas.microsoft.com/office/drawing/2014/main" id="{E997ADAC-15BE-F950-99ED-CE7E52653E61}"/>
              </a:ext>
            </a:extLst>
          </p:cNvPr>
          <p:cNvSpPr txBox="1"/>
          <p:nvPr/>
        </p:nvSpPr>
        <p:spPr>
          <a:xfrm>
            <a:off x="773206" y="2525881"/>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404040"/>
                </a:solidFill>
                <a:latin typeface="Comic Sans MS" panose="030F0702030302020204" pitchFamily="66" charset="0"/>
              </a:rPr>
              <a:t>Lazy vs. Eager learner</a:t>
            </a:r>
          </a:p>
        </p:txBody>
      </p:sp>
    </p:spTree>
    <p:extLst>
      <p:ext uri="{BB962C8B-B14F-4D97-AF65-F5344CB8AC3E}">
        <p14:creationId xmlns:p14="http://schemas.microsoft.com/office/powerpoint/2010/main" val="30848248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33A70F-CE45-3A1D-92CC-E7B580DE0385}"/>
              </a:ext>
            </a:extLst>
          </p:cNvPr>
          <p:cNvSpPr txBox="1"/>
          <p:nvPr/>
        </p:nvSpPr>
        <p:spPr>
          <a:xfrm>
            <a:off x="0" y="599745"/>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sp>
        <p:nvSpPr>
          <p:cNvPr id="7" name="Title 1">
            <a:extLst>
              <a:ext uri="{FF2B5EF4-FFF2-40B4-BE49-F238E27FC236}">
                <a16:creationId xmlns:a16="http://schemas.microsoft.com/office/drawing/2014/main" id="{6F632211-D802-A500-A207-DC83F180899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9" name="TextBox 8">
            <a:extLst>
              <a:ext uri="{FF2B5EF4-FFF2-40B4-BE49-F238E27FC236}">
                <a16:creationId xmlns:a16="http://schemas.microsoft.com/office/drawing/2014/main" id="{5ACF2826-5F7B-1794-96B5-CB4D67633F70}"/>
              </a:ext>
            </a:extLst>
          </p:cNvPr>
          <p:cNvSpPr txBox="1"/>
          <p:nvPr/>
        </p:nvSpPr>
        <p:spPr>
          <a:xfrm>
            <a:off x="0" y="1026182"/>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404040"/>
                </a:solidFill>
                <a:latin typeface="Comic Sans MS" panose="030F0702030302020204" pitchFamily="66" charset="0"/>
              </a:rPr>
              <a:t>Holdout method</a:t>
            </a:r>
          </a:p>
        </p:txBody>
      </p:sp>
      <p:sp>
        <p:nvSpPr>
          <p:cNvPr id="3" name="TextBox 2">
            <a:extLst>
              <a:ext uri="{FF2B5EF4-FFF2-40B4-BE49-F238E27FC236}">
                <a16:creationId xmlns:a16="http://schemas.microsoft.com/office/drawing/2014/main" id="{1F0FC041-5697-F912-872A-B160C6282600}"/>
              </a:ext>
            </a:extLst>
          </p:cNvPr>
          <p:cNvSpPr txBox="1"/>
          <p:nvPr/>
        </p:nvSpPr>
        <p:spPr>
          <a:xfrm>
            <a:off x="396688" y="1542262"/>
            <a:ext cx="11795312" cy="400110"/>
          </a:xfrm>
          <a:prstGeom prst="rect">
            <a:avLst/>
          </a:prstGeom>
          <a:noFill/>
        </p:spPr>
        <p:txBody>
          <a:bodyPr wrap="square">
            <a:spAutoFit/>
          </a:bodyPr>
          <a:lstStyle/>
          <a:p>
            <a:r>
              <a:rPr lang="en-US" sz="2000" dirty="0">
                <a:solidFill>
                  <a:srgbClr val="333333"/>
                </a:solidFill>
                <a:latin typeface="Microsoft Sans Serif" panose="020B0604020202020204" pitchFamily="34" charset="0"/>
              </a:rPr>
              <a:t>Holding back a part of the input data for validating the trained model is </a:t>
            </a:r>
            <a:r>
              <a:rPr lang="en-US" sz="2000" dirty="0">
                <a:solidFill>
                  <a:srgbClr val="C00000"/>
                </a:solidFill>
                <a:latin typeface="Microsoft Sans Serif" panose="020B0604020202020204" pitchFamily="34" charset="0"/>
              </a:rPr>
              <a:t>known as holdout method.</a:t>
            </a:r>
            <a:endParaRPr lang="en-IN" sz="2000" dirty="0">
              <a:solidFill>
                <a:srgbClr val="C00000"/>
              </a:solidFill>
            </a:endParaRPr>
          </a:p>
        </p:txBody>
      </p:sp>
      <p:pic>
        <p:nvPicPr>
          <p:cNvPr id="8" name="Picture 7">
            <a:extLst>
              <a:ext uri="{FF2B5EF4-FFF2-40B4-BE49-F238E27FC236}">
                <a16:creationId xmlns:a16="http://schemas.microsoft.com/office/drawing/2014/main" id="{86D73F11-6F67-2551-CD96-C1BCF0EEB8C8}"/>
              </a:ext>
            </a:extLst>
          </p:cNvPr>
          <p:cNvPicPr>
            <a:picLocks noChangeAspect="1"/>
          </p:cNvPicPr>
          <p:nvPr/>
        </p:nvPicPr>
        <p:blipFill>
          <a:blip r:embed="rId2">
            <a:duotone>
              <a:prstClr val="black"/>
              <a:schemeClr val="accent6">
                <a:tint val="45000"/>
                <a:satMod val="400000"/>
              </a:schemeClr>
            </a:duotone>
          </a:blip>
          <a:stretch>
            <a:fillRect/>
          </a:stretch>
        </p:blipFill>
        <p:spPr>
          <a:xfrm>
            <a:off x="1637201" y="2209952"/>
            <a:ext cx="7169635" cy="3753428"/>
          </a:xfrm>
          <a:prstGeom prst="rect">
            <a:avLst/>
          </a:prstGeom>
        </p:spPr>
      </p:pic>
      <p:sp>
        <p:nvSpPr>
          <p:cNvPr id="12" name="TextBox 11">
            <a:extLst>
              <a:ext uri="{FF2B5EF4-FFF2-40B4-BE49-F238E27FC236}">
                <a16:creationId xmlns:a16="http://schemas.microsoft.com/office/drawing/2014/main" id="{683A8B1F-7372-0959-165A-EE753115008B}"/>
              </a:ext>
            </a:extLst>
          </p:cNvPr>
          <p:cNvSpPr txBox="1"/>
          <p:nvPr/>
        </p:nvSpPr>
        <p:spPr>
          <a:xfrm>
            <a:off x="4366437" y="5901167"/>
            <a:ext cx="6188362" cy="369332"/>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Holdout method</a:t>
            </a:r>
            <a:endParaRPr lang="en-IN" dirty="0"/>
          </a:p>
        </p:txBody>
      </p:sp>
    </p:spTree>
    <p:extLst>
      <p:ext uri="{BB962C8B-B14F-4D97-AF65-F5344CB8AC3E}">
        <p14:creationId xmlns:p14="http://schemas.microsoft.com/office/powerpoint/2010/main" val="4223252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274F-9136-DB37-D86A-6790A22B77B4}"/>
              </a:ext>
            </a:extLst>
          </p:cNvPr>
          <p:cNvSpPr>
            <a:spLocks noGrp="1"/>
          </p:cNvSpPr>
          <p:nvPr>
            <p:ph type="title"/>
          </p:nvPr>
        </p:nvSpPr>
        <p:spPr/>
        <p:txBody>
          <a:bodyPr/>
          <a:lstStyle/>
          <a:p>
            <a:r>
              <a:rPr lang="en-US" b="1" dirty="0"/>
              <a:t>TRAINING A MODEL (FOR SUPERVISED LEARNING)</a:t>
            </a:r>
            <a:endParaRPr lang="en-IN" b="1" dirty="0"/>
          </a:p>
        </p:txBody>
      </p:sp>
      <p:sp>
        <p:nvSpPr>
          <p:cNvPr id="3" name="Content Placeholder 2">
            <a:extLst>
              <a:ext uri="{FF2B5EF4-FFF2-40B4-BE49-F238E27FC236}">
                <a16:creationId xmlns:a16="http://schemas.microsoft.com/office/drawing/2014/main" id="{045C8ABA-8A29-1C9C-FD3E-9F43AF6B61F3}"/>
              </a:ext>
            </a:extLst>
          </p:cNvPr>
          <p:cNvSpPr>
            <a:spLocks noGrp="1"/>
          </p:cNvSpPr>
          <p:nvPr>
            <p:ph idx="1"/>
          </p:nvPr>
        </p:nvSpPr>
        <p:spPr/>
        <p:txBody>
          <a:bodyPr>
            <a:normAutofit fontScale="85000" lnSpcReduction="10000"/>
          </a:bodyPr>
          <a:lstStyle/>
          <a:p>
            <a:r>
              <a:rPr lang="en-IN" b="1" dirty="0"/>
              <a:t>Holdout method :</a:t>
            </a:r>
          </a:p>
          <a:p>
            <a:pPr algn="just"/>
            <a:r>
              <a:rPr lang="en-US" dirty="0"/>
              <a:t>The test data may not be available immediately. Also, the label value of the test data is not known. That is the reason why </a:t>
            </a:r>
            <a:r>
              <a:rPr lang="en-US" b="1" dirty="0"/>
              <a:t>a part of the input data is held back</a:t>
            </a:r>
            <a:r>
              <a:rPr lang="en-US" dirty="0"/>
              <a:t> (that is how the name holdout originates) for evaluation of the model. This subset of the input data is used as the test data for evaluating the performance of a trained model. </a:t>
            </a:r>
            <a:r>
              <a:rPr lang="en-US" u="sng" dirty="0"/>
              <a:t>In general 70%–80% of the input data (which is obviously labelled) is used for model training. The remaining 20%–30% is used as test data for validation of the performance of the model.</a:t>
            </a:r>
            <a:r>
              <a:rPr lang="en-US" dirty="0"/>
              <a:t> However, a different proportion of dividing the input data into training and test data is also acceptable. To make sure that the data in both the buckets are similar in nature, the division is done randomly. Random numbers are used to assign data items to the partitions. This method of partitioning the input data into two parts – training and test data which is by holding back a part of the input data for validating the trained model is known as holdout method.</a:t>
            </a:r>
            <a:endParaRPr lang="en-IN" dirty="0"/>
          </a:p>
        </p:txBody>
      </p:sp>
    </p:spTree>
    <p:extLst>
      <p:ext uri="{BB962C8B-B14F-4D97-AF65-F5344CB8AC3E}">
        <p14:creationId xmlns:p14="http://schemas.microsoft.com/office/powerpoint/2010/main" val="6669315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6200-CCE1-D73A-C50B-86776F384D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3F7BE7-C10E-2F79-1AA2-82CCA45CDC4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21D9CE-DBB4-FC4A-71E2-DB77B16E76A3}"/>
              </a:ext>
            </a:extLst>
          </p:cNvPr>
          <p:cNvPicPr>
            <a:picLocks noChangeAspect="1"/>
          </p:cNvPicPr>
          <p:nvPr/>
        </p:nvPicPr>
        <p:blipFill>
          <a:blip r:embed="rId2"/>
          <a:stretch>
            <a:fillRect/>
          </a:stretch>
        </p:blipFill>
        <p:spPr>
          <a:xfrm>
            <a:off x="1776412" y="838200"/>
            <a:ext cx="8639175" cy="5181600"/>
          </a:xfrm>
          <a:prstGeom prst="rect">
            <a:avLst/>
          </a:prstGeom>
        </p:spPr>
      </p:pic>
    </p:spTree>
    <p:extLst>
      <p:ext uri="{BB962C8B-B14F-4D97-AF65-F5344CB8AC3E}">
        <p14:creationId xmlns:p14="http://schemas.microsoft.com/office/powerpoint/2010/main" val="15750186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A0E-BFA9-F9F8-A806-CB53424F7A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CEE10A-852B-E1EB-108D-1E21B23AA7D8}"/>
              </a:ext>
            </a:extLst>
          </p:cNvPr>
          <p:cNvSpPr>
            <a:spLocks noGrp="1"/>
          </p:cNvSpPr>
          <p:nvPr>
            <p:ph idx="1"/>
          </p:nvPr>
        </p:nvSpPr>
        <p:spPr/>
        <p:txBody>
          <a:bodyPr>
            <a:normAutofit fontScale="92500" lnSpcReduction="10000"/>
          </a:bodyPr>
          <a:lstStyle/>
          <a:p>
            <a:pPr algn="just"/>
            <a:r>
              <a:rPr lang="en-US" dirty="0"/>
              <a:t>Once the model is trained using the training data, </a:t>
            </a:r>
            <a:r>
              <a:rPr lang="en-US" u="sng" dirty="0"/>
              <a:t>the labels of the test data are predicted using the model’s target function</a:t>
            </a:r>
            <a:r>
              <a:rPr lang="en-US" dirty="0"/>
              <a:t>. </a:t>
            </a:r>
            <a:r>
              <a:rPr lang="en-US" u="sng" dirty="0"/>
              <a:t>Then the predicted value is compared with the actual value of the label. </a:t>
            </a:r>
            <a:r>
              <a:rPr lang="en-US" dirty="0"/>
              <a:t>This is possible because the test data is a part of the input data with known labels. The performance of the model is in general measured by the accuracy of prediction of the label value.</a:t>
            </a:r>
          </a:p>
          <a:p>
            <a:pPr algn="just"/>
            <a:r>
              <a:rPr lang="en-US" dirty="0"/>
              <a:t>In certain cases, the input data is partitioned into three portions – a </a:t>
            </a:r>
            <a:r>
              <a:rPr lang="en-US" u="sng" dirty="0"/>
              <a:t>training and a test data, and a third validation </a:t>
            </a:r>
            <a:r>
              <a:rPr lang="en-US" dirty="0"/>
              <a:t>data. </a:t>
            </a:r>
            <a:r>
              <a:rPr lang="en-US" u="sng" dirty="0"/>
              <a:t>The validation data is used in place of test data, for measuring the model performance</a:t>
            </a:r>
            <a:r>
              <a:rPr lang="en-US" dirty="0"/>
              <a:t>. It is used in iterations and to refine the model in each iteration. The test data is used only for once, after the model is refined and finalized, to measure and report the final performance of the model as a reference for future learning efforts.</a:t>
            </a:r>
            <a:endParaRPr lang="en-IN" dirty="0"/>
          </a:p>
        </p:txBody>
      </p:sp>
    </p:spTree>
    <p:extLst>
      <p:ext uri="{BB962C8B-B14F-4D97-AF65-F5344CB8AC3E}">
        <p14:creationId xmlns:p14="http://schemas.microsoft.com/office/powerpoint/2010/main" val="2046848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33A70F-CE45-3A1D-92CC-E7B580DE0385}"/>
              </a:ext>
            </a:extLst>
          </p:cNvPr>
          <p:cNvSpPr txBox="1"/>
          <p:nvPr/>
        </p:nvSpPr>
        <p:spPr>
          <a:xfrm>
            <a:off x="0" y="599745"/>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sp>
        <p:nvSpPr>
          <p:cNvPr id="7" name="Title 1">
            <a:extLst>
              <a:ext uri="{FF2B5EF4-FFF2-40B4-BE49-F238E27FC236}">
                <a16:creationId xmlns:a16="http://schemas.microsoft.com/office/drawing/2014/main" id="{6F632211-D802-A500-A207-DC83F180899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sp>
        <p:nvSpPr>
          <p:cNvPr id="9" name="TextBox 8">
            <a:extLst>
              <a:ext uri="{FF2B5EF4-FFF2-40B4-BE49-F238E27FC236}">
                <a16:creationId xmlns:a16="http://schemas.microsoft.com/office/drawing/2014/main" id="{5ACF2826-5F7B-1794-96B5-CB4D67633F70}"/>
              </a:ext>
            </a:extLst>
          </p:cNvPr>
          <p:cNvSpPr txBox="1"/>
          <p:nvPr/>
        </p:nvSpPr>
        <p:spPr>
          <a:xfrm>
            <a:off x="0" y="1026182"/>
            <a:ext cx="6190128" cy="52322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404040"/>
                </a:solidFill>
                <a:latin typeface="Comic Sans MS" panose="030F0702030302020204" pitchFamily="66" charset="0"/>
              </a:rPr>
              <a:t>Holdout method</a:t>
            </a:r>
          </a:p>
        </p:txBody>
      </p:sp>
      <p:sp>
        <p:nvSpPr>
          <p:cNvPr id="5" name="TextBox 4">
            <a:extLst>
              <a:ext uri="{FF2B5EF4-FFF2-40B4-BE49-F238E27FC236}">
                <a16:creationId xmlns:a16="http://schemas.microsoft.com/office/drawing/2014/main" id="{47DF0B4F-4CA1-2182-6EB7-EF736A577049}"/>
              </a:ext>
            </a:extLst>
          </p:cNvPr>
          <p:cNvSpPr txBox="1"/>
          <p:nvPr/>
        </p:nvSpPr>
        <p:spPr>
          <a:xfrm>
            <a:off x="628072" y="1549402"/>
            <a:ext cx="11388437" cy="48936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solidFill>
                  <a:srgbClr val="333333"/>
                </a:solidFill>
                <a:latin typeface="Microsoft Sans Serif" panose="020B0604020202020204" pitchFamily="34" charset="0"/>
              </a:rPr>
              <a:t>The input data is partitioned into three portions – </a:t>
            </a:r>
            <a:r>
              <a:rPr lang="en-US" sz="2400" dirty="0">
                <a:solidFill>
                  <a:srgbClr val="C00000"/>
                </a:solidFill>
                <a:latin typeface="Microsoft Sans Serif" panose="020B0604020202020204" pitchFamily="34" charset="0"/>
              </a:rPr>
              <a:t>a training and a test data, and a third validation data.</a:t>
            </a:r>
          </a:p>
          <a:p>
            <a:pPr marL="285750" indent="-285750">
              <a:lnSpc>
                <a:spcPct val="150000"/>
              </a:lnSpc>
              <a:buFont typeface="Arial" panose="020B0604020202020204" pitchFamily="34" charset="0"/>
              <a:buChar char="•"/>
            </a:pPr>
            <a:r>
              <a:rPr lang="en-US" sz="2400" dirty="0">
                <a:solidFill>
                  <a:srgbClr val="333333"/>
                </a:solidFill>
                <a:latin typeface="Microsoft Sans Serif" panose="020B0604020202020204" pitchFamily="34" charset="0"/>
              </a:rPr>
              <a:t>The </a:t>
            </a:r>
            <a:r>
              <a:rPr lang="en-US" sz="2400" dirty="0">
                <a:solidFill>
                  <a:srgbClr val="C00000"/>
                </a:solidFill>
                <a:latin typeface="Microsoft Sans Serif" panose="020B0604020202020204" pitchFamily="34" charset="0"/>
              </a:rPr>
              <a:t>validation data i</a:t>
            </a:r>
            <a:r>
              <a:rPr lang="en-US" sz="2400" dirty="0">
                <a:solidFill>
                  <a:srgbClr val="333333"/>
                </a:solidFill>
                <a:latin typeface="Microsoft Sans Serif" panose="020B0604020202020204" pitchFamily="34" charset="0"/>
              </a:rPr>
              <a:t>s used in place of test data, for measuring the model performance. It is used in iterations and to refine the model in each iteration. The </a:t>
            </a:r>
            <a:r>
              <a:rPr lang="en-US" sz="2400" dirty="0">
                <a:solidFill>
                  <a:srgbClr val="C00000"/>
                </a:solidFill>
                <a:latin typeface="Microsoft Sans Serif" panose="020B0604020202020204" pitchFamily="34" charset="0"/>
              </a:rPr>
              <a:t>test data </a:t>
            </a:r>
            <a:r>
              <a:rPr lang="en-US" sz="2400" dirty="0">
                <a:solidFill>
                  <a:srgbClr val="333333"/>
                </a:solidFill>
                <a:latin typeface="Microsoft Sans Serif" panose="020B0604020202020204" pitchFamily="34" charset="0"/>
              </a:rPr>
              <a:t>is used only for once, after the model is refined and finalized, to measure and report the final performance of the model as a reference for future </a:t>
            </a:r>
            <a:r>
              <a:rPr lang="en-IN" sz="2400" dirty="0">
                <a:solidFill>
                  <a:srgbClr val="333333"/>
                </a:solidFill>
                <a:latin typeface="Microsoft Sans Serif" panose="020B0604020202020204" pitchFamily="34" charset="0"/>
              </a:rPr>
              <a:t>learning efforts.</a:t>
            </a:r>
          </a:p>
          <a:p>
            <a:pPr marL="285750" indent="-285750">
              <a:lnSpc>
                <a:spcPct val="150000"/>
              </a:lnSpc>
              <a:buFont typeface="Arial" panose="020B0604020202020204" pitchFamily="34" charset="0"/>
              <a:buChar char="•"/>
            </a:pPr>
            <a:r>
              <a:rPr lang="en-IN" sz="2400" dirty="0">
                <a:solidFill>
                  <a:srgbClr val="333333"/>
                </a:solidFill>
                <a:latin typeface="Microsoft Sans Serif" panose="020B0604020202020204" pitchFamily="34" charset="0"/>
              </a:rPr>
              <a:t>Problem </a:t>
            </a:r>
            <a:r>
              <a:rPr lang="en-IN" sz="2400" dirty="0">
                <a:solidFill>
                  <a:srgbClr val="333333"/>
                </a:solidFill>
                <a:latin typeface="Microsoft Sans Serif" panose="020B0604020202020204" pitchFamily="34" charset="0"/>
                <a:sym typeface="Wingdings" panose="05000000000000000000" pitchFamily="2" charset="2"/>
              </a:rPr>
              <a:t> if data may not be proportionate </a:t>
            </a:r>
          </a:p>
          <a:p>
            <a:r>
              <a:rPr lang="en-IN" sz="2400" dirty="0">
                <a:solidFill>
                  <a:srgbClr val="333333"/>
                </a:solidFill>
                <a:latin typeface="Microsoft Sans Serif" panose="020B0604020202020204" pitchFamily="34" charset="0"/>
                <a:sym typeface="Wingdings" panose="05000000000000000000" pitchFamily="2" charset="2"/>
              </a:rPr>
              <a:t>	solution </a:t>
            </a:r>
            <a:r>
              <a:rPr lang="en-IN" sz="2400" dirty="0">
                <a:solidFill>
                  <a:srgbClr val="333333"/>
                </a:solidFill>
                <a:latin typeface="Microsoft Sans Serif" panose="020B0604020202020204" pitchFamily="34" charset="0"/>
              </a:rPr>
              <a:t>applying stratified </a:t>
            </a:r>
            <a:r>
              <a:rPr lang="en-US" sz="2400" dirty="0">
                <a:solidFill>
                  <a:srgbClr val="333333"/>
                </a:solidFill>
                <a:latin typeface="Microsoft Sans Serif" panose="020B0604020202020204" pitchFamily="34" charset="0"/>
              </a:rPr>
              <a:t>random sampling in place of sampling.</a:t>
            </a:r>
            <a:endParaRPr lang="en-IN" sz="2400" dirty="0">
              <a:solidFill>
                <a:srgbClr val="333333"/>
              </a:solidFill>
              <a:latin typeface="Microsoft Sans Serif" panose="020B0604020202020204" pitchFamily="34" charset="0"/>
            </a:endParaRPr>
          </a:p>
        </p:txBody>
      </p:sp>
    </p:spTree>
    <p:extLst>
      <p:ext uri="{BB962C8B-B14F-4D97-AF65-F5344CB8AC3E}">
        <p14:creationId xmlns:p14="http://schemas.microsoft.com/office/powerpoint/2010/main" val="3126473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FFFF6C-591D-0159-2B43-FB59D90CE640}"/>
              </a:ext>
            </a:extLst>
          </p:cNvPr>
          <p:cNvSpPr txBox="1"/>
          <p:nvPr/>
        </p:nvSpPr>
        <p:spPr>
          <a:xfrm>
            <a:off x="175491" y="596994"/>
            <a:ext cx="6096000" cy="461665"/>
          </a:xfrm>
          <a:prstGeom prst="rect">
            <a:avLst/>
          </a:prstGeom>
          <a:noFill/>
        </p:spPr>
        <p:txBody>
          <a:bodyPr wrap="square">
            <a:spAutoFit/>
          </a:bodyPr>
          <a:lstStyle/>
          <a:p>
            <a:r>
              <a:rPr lang="en-IN" sz="2400" b="1" i="1" u="sng" dirty="0">
                <a:solidFill>
                  <a:srgbClr val="C00000"/>
                </a:solidFill>
                <a:latin typeface="Arial" panose="020B0604020202020204" pitchFamily="34" charset="0"/>
              </a:rPr>
              <a:t>K</a:t>
            </a:r>
            <a:r>
              <a:rPr lang="en-IN" sz="2400" b="1" i="1" u="sng" dirty="0">
                <a:solidFill>
                  <a:srgbClr val="C00000"/>
                </a:solidFill>
                <a:latin typeface="Comic Sans MS" panose="030F0702030302020204" pitchFamily="66" charset="0"/>
              </a:rPr>
              <a:t>-fold Cross-validation method</a:t>
            </a:r>
          </a:p>
        </p:txBody>
      </p:sp>
      <p:sp>
        <p:nvSpPr>
          <p:cNvPr id="7" name="Title 1">
            <a:extLst>
              <a:ext uri="{FF2B5EF4-FFF2-40B4-BE49-F238E27FC236}">
                <a16:creationId xmlns:a16="http://schemas.microsoft.com/office/drawing/2014/main" id="{C6191119-3C7E-9D34-0763-DFEA5B3AB1D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 </a:t>
            </a:r>
            <a:endParaRPr lang="en-IN" sz="4000" dirty="0">
              <a:solidFill>
                <a:srgbClr val="C00000"/>
              </a:solidFill>
            </a:endParaRPr>
          </a:p>
        </p:txBody>
      </p:sp>
      <p:sp>
        <p:nvSpPr>
          <p:cNvPr id="11" name="TextBox 10">
            <a:extLst>
              <a:ext uri="{FF2B5EF4-FFF2-40B4-BE49-F238E27FC236}">
                <a16:creationId xmlns:a16="http://schemas.microsoft.com/office/drawing/2014/main" id="{5D9941B7-216F-469B-C18D-D9BF62D7FA37}"/>
              </a:ext>
            </a:extLst>
          </p:cNvPr>
          <p:cNvSpPr txBox="1"/>
          <p:nvPr/>
        </p:nvSpPr>
        <p:spPr>
          <a:xfrm>
            <a:off x="544946" y="1168348"/>
            <a:ext cx="11102109" cy="1694375"/>
          </a:xfrm>
          <a:prstGeom prst="rect">
            <a:avLst/>
          </a:prstGeom>
          <a:noFill/>
        </p:spPr>
        <p:txBody>
          <a:bodyPr wrap="square">
            <a:spAutoFit/>
          </a:bodyPr>
          <a:lstStyle/>
          <a:p>
            <a:pPr>
              <a:lnSpc>
                <a:spcPct val="150000"/>
              </a:lnSpc>
            </a:pPr>
            <a:r>
              <a:rPr lang="en-IN" sz="2400" dirty="0">
                <a:solidFill>
                  <a:srgbClr val="333333"/>
                </a:solidFill>
                <a:latin typeface="Microsoft Sans Serif" panose="020B0604020202020204" pitchFamily="34" charset="0"/>
              </a:rPr>
              <a:t>The </a:t>
            </a:r>
            <a:r>
              <a:rPr lang="en-US" sz="2400" dirty="0">
                <a:solidFill>
                  <a:srgbClr val="333333"/>
                </a:solidFill>
                <a:latin typeface="Microsoft Sans Serif" panose="020B0604020202020204" pitchFamily="34" charset="0"/>
              </a:rPr>
              <a:t>process of repeated holdout is the basis of </a:t>
            </a:r>
            <a:r>
              <a:rPr lang="en-US" sz="2400" i="1" dirty="0">
                <a:solidFill>
                  <a:srgbClr val="333333"/>
                </a:solidFill>
                <a:latin typeface="Arial" panose="020B0604020202020204" pitchFamily="34" charset="0"/>
              </a:rPr>
              <a:t>k</a:t>
            </a:r>
            <a:r>
              <a:rPr lang="en-US" sz="2400" i="1" dirty="0">
                <a:solidFill>
                  <a:srgbClr val="333333"/>
                </a:solidFill>
                <a:latin typeface="Microsoft Sans Serif" panose="020B0604020202020204" pitchFamily="34" charset="0"/>
              </a:rPr>
              <a:t>-fold cross-validation </a:t>
            </a:r>
            <a:r>
              <a:rPr lang="en-IN" sz="2400" dirty="0">
                <a:solidFill>
                  <a:srgbClr val="333333"/>
                </a:solidFill>
                <a:latin typeface="Microsoft Sans Serif" panose="020B0604020202020204" pitchFamily="34" charset="0"/>
              </a:rPr>
              <a:t>technique.</a:t>
            </a:r>
          </a:p>
          <a:p>
            <a:pPr>
              <a:lnSpc>
                <a:spcPct val="150000"/>
              </a:lnSpc>
            </a:pPr>
            <a:r>
              <a:rPr lang="en-IN" sz="2400" dirty="0">
                <a:solidFill>
                  <a:srgbClr val="333333"/>
                </a:solidFill>
                <a:latin typeface="Microsoft Sans Serif" panose="020B0604020202020204" pitchFamily="34" charset="0"/>
              </a:rPr>
              <a:t>In </a:t>
            </a:r>
            <a:r>
              <a:rPr lang="en-IN" sz="2400" i="1" dirty="0">
                <a:solidFill>
                  <a:srgbClr val="333333"/>
                </a:solidFill>
                <a:latin typeface="Arial" panose="020B0604020202020204" pitchFamily="34" charset="0"/>
              </a:rPr>
              <a:t>k</a:t>
            </a:r>
            <a:r>
              <a:rPr lang="en-IN" sz="2400" i="1" dirty="0">
                <a:solidFill>
                  <a:srgbClr val="333333"/>
                </a:solidFill>
                <a:latin typeface="Microsoft Sans Serif" panose="020B0604020202020204" pitchFamily="34" charset="0"/>
              </a:rPr>
              <a:t>-fold </a:t>
            </a:r>
            <a:r>
              <a:rPr lang="en-IN" sz="2400" dirty="0">
                <a:solidFill>
                  <a:srgbClr val="333333"/>
                </a:solidFill>
                <a:latin typeface="Microsoft Sans Serif" panose="020B0604020202020204" pitchFamily="34" charset="0"/>
              </a:rPr>
              <a:t>cross-validation, the data set is divided into </a:t>
            </a:r>
            <a:r>
              <a:rPr lang="en-IN" sz="2400" i="1" dirty="0">
                <a:solidFill>
                  <a:srgbClr val="C00000"/>
                </a:solidFill>
                <a:latin typeface="Arial" panose="020B0604020202020204" pitchFamily="34" charset="0"/>
              </a:rPr>
              <a:t>k</a:t>
            </a:r>
            <a:r>
              <a:rPr lang="en-IN" sz="2400" i="1" dirty="0">
                <a:solidFill>
                  <a:srgbClr val="C00000"/>
                </a:solidFill>
                <a:latin typeface="Microsoft Sans Serif" panose="020B0604020202020204" pitchFamily="34" charset="0"/>
              </a:rPr>
              <a:t>-completely </a:t>
            </a:r>
            <a:r>
              <a:rPr lang="en-IN" sz="2400" dirty="0">
                <a:solidFill>
                  <a:srgbClr val="C00000"/>
                </a:solidFill>
                <a:latin typeface="Microsoft Sans Serif" panose="020B0604020202020204" pitchFamily="34" charset="0"/>
              </a:rPr>
              <a:t>distinct or non-overlapping random partitions called folds</a:t>
            </a:r>
            <a:endParaRPr lang="en-IN" sz="2400" dirty="0">
              <a:solidFill>
                <a:srgbClr val="C00000"/>
              </a:solidFill>
            </a:endParaRPr>
          </a:p>
        </p:txBody>
      </p:sp>
      <p:sp>
        <p:nvSpPr>
          <p:cNvPr id="13" name="TextBox 12">
            <a:extLst>
              <a:ext uri="{FF2B5EF4-FFF2-40B4-BE49-F238E27FC236}">
                <a16:creationId xmlns:a16="http://schemas.microsoft.com/office/drawing/2014/main" id="{E9CC9164-B1A3-101A-958B-DBDBEB743A06}"/>
              </a:ext>
            </a:extLst>
          </p:cNvPr>
          <p:cNvSpPr txBox="1"/>
          <p:nvPr/>
        </p:nvSpPr>
        <p:spPr>
          <a:xfrm>
            <a:off x="544945" y="2972412"/>
            <a:ext cx="11175999" cy="1786708"/>
          </a:xfrm>
          <a:prstGeom prst="rect">
            <a:avLst/>
          </a:prstGeom>
          <a:noFill/>
        </p:spPr>
        <p:txBody>
          <a:bodyPr wrap="square">
            <a:spAutoFit/>
          </a:bodyPr>
          <a:lstStyle/>
          <a:p>
            <a:pPr>
              <a:lnSpc>
                <a:spcPct val="150000"/>
              </a:lnSpc>
            </a:pPr>
            <a:r>
              <a:rPr lang="en-US" sz="2800" dirty="0">
                <a:solidFill>
                  <a:srgbClr val="333333"/>
                </a:solidFill>
                <a:latin typeface="Microsoft Sans Serif" panose="020B0604020202020204" pitchFamily="34" charset="0"/>
              </a:rPr>
              <a:t>there are two approaches which are </a:t>
            </a:r>
            <a:r>
              <a:rPr lang="en-IN" sz="2800" dirty="0">
                <a:solidFill>
                  <a:srgbClr val="333333"/>
                </a:solidFill>
                <a:latin typeface="Microsoft Sans Serif" panose="020B0604020202020204" pitchFamily="34" charset="0"/>
              </a:rPr>
              <a:t>extremely popular:</a:t>
            </a:r>
          </a:p>
          <a:p>
            <a:pPr lvl="1">
              <a:lnSpc>
                <a:spcPct val="150000"/>
              </a:lnSpc>
            </a:pPr>
            <a:r>
              <a:rPr lang="en-US" sz="2400" dirty="0">
                <a:solidFill>
                  <a:srgbClr val="C00000"/>
                </a:solidFill>
                <a:latin typeface="Microsoft Sans Serif" panose="020B0604020202020204" pitchFamily="34" charset="0"/>
              </a:rPr>
              <a:t>1. 10-fold cross-validation (10-fold CV)</a:t>
            </a:r>
          </a:p>
          <a:p>
            <a:pPr lvl="1">
              <a:lnSpc>
                <a:spcPct val="150000"/>
              </a:lnSpc>
            </a:pPr>
            <a:r>
              <a:rPr lang="en-IN" sz="2400" dirty="0">
                <a:solidFill>
                  <a:srgbClr val="C00000"/>
                </a:solidFill>
                <a:latin typeface="Microsoft Sans Serif" panose="020B0604020202020204" pitchFamily="34" charset="0"/>
              </a:rPr>
              <a:t>2. Leave-one-out cross-validation (LOOCV)</a:t>
            </a:r>
            <a:endParaRPr lang="en-IN" sz="2400" dirty="0">
              <a:solidFill>
                <a:srgbClr val="C00000"/>
              </a:solidFill>
            </a:endParaRPr>
          </a:p>
        </p:txBody>
      </p:sp>
      <p:sp>
        <p:nvSpPr>
          <p:cNvPr id="14" name="TextBox 13">
            <a:extLst>
              <a:ext uri="{FF2B5EF4-FFF2-40B4-BE49-F238E27FC236}">
                <a16:creationId xmlns:a16="http://schemas.microsoft.com/office/drawing/2014/main" id="{71DC7E28-35BD-90D7-E85E-97EBEC202DC0}"/>
              </a:ext>
            </a:extLst>
          </p:cNvPr>
          <p:cNvSpPr txBox="1"/>
          <p:nvPr/>
        </p:nvSpPr>
        <p:spPr>
          <a:xfrm>
            <a:off x="5257800" y="97841"/>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spTree>
    <p:extLst>
      <p:ext uri="{BB962C8B-B14F-4D97-AF65-F5344CB8AC3E}">
        <p14:creationId xmlns:p14="http://schemas.microsoft.com/office/powerpoint/2010/main" val="851737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FFFF6C-591D-0159-2B43-FB59D90CE640}"/>
              </a:ext>
            </a:extLst>
          </p:cNvPr>
          <p:cNvSpPr txBox="1"/>
          <p:nvPr/>
        </p:nvSpPr>
        <p:spPr>
          <a:xfrm>
            <a:off x="175491" y="596994"/>
            <a:ext cx="6096000" cy="461665"/>
          </a:xfrm>
          <a:prstGeom prst="rect">
            <a:avLst/>
          </a:prstGeom>
          <a:noFill/>
        </p:spPr>
        <p:txBody>
          <a:bodyPr wrap="square">
            <a:spAutoFit/>
          </a:bodyPr>
          <a:lstStyle/>
          <a:p>
            <a:r>
              <a:rPr lang="en-IN" sz="2400" b="1" i="1" u="sng" dirty="0">
                <a:solidFill>
                  <a:srgbClr val="C00000"/>
                </a:solidFill>
                <a:latin typeface="Arial" panose="020B0604020202020204" pitchFamily="34" charset="0"/>
              </a:rPr>
              <a:t>K</a:t>
            </a:r>
            <a:r>
              <a:rPr lang="en-IN" sz="2400" b="1" i="1" u="sng" dirty="0">
                <a:solidFill>
                  <a:srgbClr val="C00000"/>
                </a:solidFill>
                <a:latin typeface="Comic Sans MS" panose="030F0702030302020204" pitchFamily="66" charset="0"/>
              </a:rPr>
              <a:t>-fold Cross-validation method</a:t>
            </a:r>
          </a:p>
        </p:txBody>
      </p:sp>
      <p:sp>
        <p:nvSpPr>
          <p:cNvPr id="7" name="Title 1">
            <a:extLst>
              <a:ext uri="{FF2B5EF4-FFF2-40B4-BE49-F238E27FC236}">
                <a16:creationId xmlns:a16="http://schemas.microsoft.com/office/drawing/2014/main" id="{C6191119-3C7E-9D34-0763-DFEA5B3AB1D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pic>
        <p:nvPicPr>
          <p:cNvPr id="3" name="Picture 2">
            <a:extLst>
              <a:ext uri="{FF2B5EF4-FFF2-40B4-BE49-F238E27FC236}">
                <a16:creationId xmlns:a16="http://schemas.microsoft.com/office/drawing/2014/main" id="{7998E022-139C-5922-5439-1B012C355FAC}"/>
              </a:ext>
            </a:extLst>
          </p:cNvPr>
          <p:cNvPicPr>
            <a:picLocks noChangeAspect="1"/>
          </p:cNvPicPr>
          <p:nvPr/>
        </p:nvPicPr>
        <p:blipFill>
          <a:blip r:embed="rId2"/>
          <a:stretch>
            <a:fillRect/>
          </a:stretch>
        </p:blipFill>
        <p:spPr>
          <a:xfrm>
            <a:off x="1085433" y="1086865"/>
            <a:ext cx="7938494" cy="4807820"/>
          </a:xfrm>
          <a:prstGeom prst="rect">
            <a:avLst/>
          </a:prstGeom>
        </p:spPr>
      </p:pic>
    </p:spTree>
    <p:extLst>
      <p:ext uri="{BB962C8B-B14F-4D97-AF65-F5344CB8AC3E}">
        <p14:creationId xmlns:p14="http://schemas.microsoft.com/office/powerpoint/2010/main" val="118500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6B4-B3BD-C0E4-C986-8444634CC73B}"/>
              </a:ext>
            </a:extLst>
          </p:cNvPr>
          <p:cNvSpPr>
            <a:spLocks noGrp="1"/>
          </p:cNvSpPr>
          <p:nvPr>
            <p:ph type="title"/>
          </p:nvPr>
        </p:nvSpPr>
        <p:spPr/>
        <p:txBody>
          <a:bodyPr/>
          <a:lstStyle/>
          <a:p>
            <a:r>
              <a:rPr lang="en-IN" dirty="0">
                <a:solidFill>
                  <a:srgbClr val="FF0000"/>
                </a:solidFill>
              </a:rPr>
              <a:t>TYPES OF MACHINE LEARNING</a:t>
            </a:r>
          </a:p>
        </p:txBody>
      </p:sp>
      <p:pic>
        <p:nvPicPr>
          <p:cNvPr id="5" name="Content Placeholder 4">
            <a:extLst>
              <a:ext uri="{FF2B5EF4-FFF2-40B4-BE49-F238E27FC236}">
                <a16:creationId xmlns:a16="http://schemas.microsoft.com/office/drawing/2014/main" id="{0F1D96FD-28A7-DD18-AF78-80B202E3A597}"/>
              </a:ext>
            </a:extLst>
          </p:cNvPr>
          <p:cNvPicPr>
            <a:picLocks noGrp="1" noChangeAspect="1"/>
          </p:cNvPicPr>
          <p:nvPr>
            <p:ph idx="1"/>
          </p:nvPr>
        </p:nvPicPr>
        <p:blipFill>
          <a:blip r:embed="rId2"/>
          <a:stretch>
            <a:fillRect/>
          </a:stretch>
        </p:blipFill>
        <p:spPr>
          <a:xfrm>
            <a:off x="2071687" y="2172494"/>
            <a:ext cx="8048625" cy="3657600"/>
          </a:xfrm>
        </p:spPr>
      </p:pic>
    </p:spTree>
    <p:extLst>
      <p:ext uri="{BB962C8B-B14F-4D97-AF65-F5344CB8AC3E}">
        <p14:creationId xmlns:p14="http://schemas.microsoft.com/office/powerpoint/2010/main" val="13478920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FFFF6C-591D-0159-2B43-FB59D90CE640}"/>
              </a:ext>
            </a:extLst>
          </p:cNvPr>
          <p:cNvSpPr txBox="1"/>
          <p:nvPr/>
        </p:nvSpPr>
        <p:spPr>
          <a:xfrm>
            <a:off x="175491" y="596994"/>
            <a:ext cx="6096000" cy="461665"/>
          </a:xfrm>
          <a:prstGeom prst="rect">
            <a:avLst/>
          </a:prstGeom>
          <a:noFill/>
        </p:spPr>
        <p:txBody>
          <a:bodyPr wrap="square">
            <a:spAutoFit/>
          </a:bodyPr>
          <a:lstStyle/>
          <a:p>
            <a:r>
              <a:rPr lang="en-IN" sz="2400" b="1" i="1" u="sng" dirty="0">
                <a:solidFill>
                  <a:srgbClr val="C00000"/>
                </a:solidFill>
                <a:latin typeface="Arial" panose="020B0604020202020204" pitchFamily="34" charset="0"/>
              </a:rPr>
              <a:t>K</a:t>
            </a:r>
            <a:r>
              <a:rPr lang="en-IN" sz="2400" b="1" i="1" u="sng" dirty="0">
                <a:solidFill>
                  <a:srgbClr val="C00000"/>
                </a:solidFill>
                <a:latin typeface="Comic Sans MS" panose="030F0702030302020204" pitchFamily="66" charset="0"/>
              </a:rPr>
              <a:t>-fold Cross-validation method</a:t>
            </a:r>
          </a:p>
        </p:txBody>
      </p:sp>
      <p:sp>
        <p:nvSpPr>
          <p:cNvPr id="7" name="Title 1">
            <a:extLst>
              <a:ext uri="{FF2B5EF4-FFF2-40B4-BE49-F238E27FC236}">
                <a16:creationId xmlns:a16="http://schemas.microsoft.com/office/drawing/2014/main" id="{C6191119-3C7E-9D34-0763-DFEA5B3AB1DA}"/>
              </a:ext>
            </a:extLst>
          </p:cNvPr>
          <p:cNvSpPr>
            <a:spLocks noGrp="1"/>
          </p:cNvSpPr>
          <p:nvPr>
            <p:ph type="title"/>
          </p:nvPr>
        </p:nvSpPr>
        <p:spPr>
          <a:xfrm>
            <a:off x="0" y="0"/>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a:t>
            </a:r>
            <a:endParaRPr lang="en-IN" sz="4000" dirty="0">
              <a:solidFill>
                <a:srgbClr val="C00000"/>
              </a:solidFill>
            </a:endParaRPr>
          </a:p>
        </p:txBody>
      </p:sp>
      <p:pic>
        <p:nvPicPr>
          <p:cNvPr id="5" name="Picture 4">
            <a:extLst>
              <a:ext uri="{FF2B5EF4-FFF2-40B4-BE49-F238E27FC236}">
                <a16:creationId xmlns:a16="http://schemas.microsoft.com/office/drawing/2014/main" id="{35FCAF6A-DC29-E84B-AB65-31865C4B6E7B}"/>
              </a:ext>
            </a:extLst>
          </p:cNvPr>
          <p:cNvPicPr>
            <a:picLocks noChangeAspect="1"/>
          </p:cNvPicPr>
          <p:nvPr/>
        </p:nvPicPr>
        <p:blipFill>
          <a:blip r:embed="rId2"/>
          <a:stretch>
            <a:fillRect/>
          </a:stretch>
        </p:blipFill>
        <p:spPr>
          <a:xfrm>
            <a:off x="1579418" y="1058659"/>
            <a:ext cx="8571346" cy="4578039"/>
          </a:xfrm>
          <a:prstGeom prst="rect">
            <a:avLst/>
          </a:prstGeom>
        </p:spPr>
      </p:pic>
      <p:sp>
        <p:nvSpPr>
          <p:cNvPr id="9" name="TextBox 8">
            <a:extLst>
              <a:ext uri="{FF2B5EF4-FFF2-40B4-BE49-F238E27FC236}">
                <a16:creationId xmlns:a16="http://schemas.microsoft.com/office/drawing/2014/main" id="{E8A2EB8F-E073-434C-49CE-3410C26CA904}"/>
              </a:ext>
            </a:extLst>
          </p:cNvPr>
          <p:cNvSpPr txBox="1"/>
          <p:nvPr/>
        </p:nvSpPr>
        <p:spPr>
          <a:xfrm>
            <a:off x="3962402" y="5729031"/>
            <a:ext cx="6188362" cy="400110"/>
          </a:xfrm>
          <a:prstGeom prst="rect">
            <a:avLst/>
          </a:prstGeom>
          <a:noFill/>
        </p:spPr>
        <p:txBody>
          <a:bodyPr wrap="square">
            <a:spAutoFit/>
          </a:bodyPr>
          <a:lstStyle/>
          <a:p>
            <a:r>
              <a:rPr lang="en-US" sz="2000" dirty="0">
                <a:solidFill>
                  <a:srgbClr val="333333"/>
                </a:solidFill>
                <a:latin typeface="Microsoft Sans Serif" panose="020B0604020202020204" pitchFamily="34" charset="0"/>
              </a:rPr>
              <a:t>Detailed approach for fold selection</a:t>
            </a:r>
            <a:endParaRPr lang="en-IN" sz="2000" dirty="0"/>
          </a:p>
        </p:txBody>
      </p:sp>
    </p:spTree>
    <p:extLst>
      <p:ext uri="{BB962C8B-B14F-4D97-AF65-F5344CB8AC3E}">
        <p14:creationId xmlns:p14="http://schemas.microsoft.com/office/powerpoint/2010/main" val="6403542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18" name="Picture 17">
            <a:extLst>
              <a:ext uri="{FF2B5EF4-FFF2-40B4-BE49-F238E27FC236}">
                <a16:creationId xmlns:a16="http://schemas.microsoft.com/office/drawing/2014/main" id="{506F85F8-2671-1ECB-2800-F50EF0E09859}"/>
              </a:ext>
            </a:extLst>
          </p:cNvPr>
          <p:cNvPicPr>
            <a:picLocks noChangeAspect="1"/>
          </p:cNvPicPr>
          <p:nvPr/>
        </p:nvPicPr>
        <p:blipFill>
          <a:blip r:embed="rId7"/>
          <a:stretch>
            <a:fillRect/>
          </a:stretch>
        </p:blipFill>
        <p:spPr>
          <a:xfrm>
            <a:off x="4964332" y="1969643"/>
            <a:ext cx="2263336" cy="2918713"/>
          </a:xfrm>
          <a:prstGeom prst="rect">
            <a:avLst/>
          </a:prstGeom>
        </p:spPr>
      </p:pic>
      <p:pic>
        <p:nvPicPr>
          <p:cNvPr id="20" name="Picture 19">
            <a:extLst>
              <a:ext uri="{FF2B5EF4-FFF2-40B4-BE49-F238E27FC236}">
                <a16:creationId xmlns:a16="http://schemas.microsoft.com/office/drawing/2014/main" id="{0471547C-927A-E7FA-DFF7-E35AE359EF5B}"/>
              </a:ext>
            </a:extLst>
          </p:cNvPr>
          <p:cNvPicPr>
            <a:picLocks noChangeAspect="1"/>
          </p:cNvPicPr>
          <p:nvPr/>
        </p:nvPicPr>
        <p:blipFill>
          <a:blip r:embed="rId8"/>
          <a:stretch>
            <a:fillRect/>
          </a:stretch>
        </p:blipFill>
        <p:spPr>
          <a:xfrm>
            <a:off x="7227668" y="2016228"/>
            <a:ext cx="2698262" cy="2785302"/>
          </a:xfrm>
          <a:prstGeom prst="rect">
            <a:avLst/>
          </a:prstGeom>
        </p:spPr>
      </p:pic>
      <p:pic>
        <p:nvPicPr>
          <p:cNvPr id="24" name="Picture 23">
            <a:extLst>
              <a:ext uri="{FF2B5EF4-FFF2-40B4-BE49-F238E27FC236}">
                <a16:creationId xmlns:a16="http://schemas.microsoft.com/office/drawing/2014/main" id="{80FC53ED-92BE-6BE6-7B18-EF41E14DE989}"/>
              </a:ext>
            </a:extLst>
          </p:cNvPr>
          <p:cNvPicPr>
            <a:picLocks noChangeAspect="1"/>
          </p:cNvPicPr>
          <p:nvPr/>
        </p:nvPicPr>
        <p:blipFill>
          <a:blip r:embed="rId9"/>
          <a:stretch>
            <a:fillRect/>
          </a:stretch>
        </p:blipFill>
        <p:spPr>
          <a:xfrm>
            <a:off x="7902022" y="4003502"/>
            <a:ext cx="2166251" cy="2000889"/>
          </a:xfrm>
          <a:prstGeom prst="rect">
            <a:avLst/>
          </a:prstGeom>
        </p:spPr>
      </p:pic>
      <p:pic>
        <p:nvPicPr>
          <p:cNvPr id="26" name="Picture 25">
            <a:extLst>
              <a:ext uri="{FF2B5EF4-FFF2-40B4-BE49-F238E27FC236}">
                <a16:creationId xmlns:a16="http://schemas.microsoft.com/office/drawing/2014/main" id="{CF7548B0-20A2-72E0-4853-BD2CADE88D4B}"/>
              </a:ext>
            </a:extLst>
          </p:cNvPr>
          <p:cNvPicPr>
            <a:picLocks noChangeAspect="1"/>
          </p:cNvPicPr>
          <p:nvPr/>
        </p:nvPicPr>
        <p:blipFill>
          <a:blip r:embed="rId10"/>
          <a:stretch>
            <a:fillRect/>
          </a:stretch>
        </p:blipFill>
        <p:spPr>
          <a:xfrm>
            <a:off x="4812458" y="5533955"/>
            <a:ext cx="3038451" cy="306263"/>
          </a:xfrm>
          <a:prstGeom prst="rect">
            <a:avLst/>
          </a:prstGeom>
        </p:spPr>
      </p:pic>
    </p:spTree>
    <p:extLst>
      <p:ext uri="{BB962C8B-B14F-4D97-AF65-F5344CB8AC3E}">
        <p14:creationId xmlns:p14="http://schemas.microsoft.com/office/powerpoint/2010/main" val="233593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5" name="Picture 4">
            <a:extLst>
              <a:ext uri="{FF2B5EF4-FFF2-40B4-BE49-F238E27FC236}">
                <a16:creationId xmlns:a16="http://schemas.microsoft.com/office/drawing/2014/main" id="{B5FEE316-1F31-38A2-3864-17F3C98D3EC3}"/>
              </a:ext>
            </a:extLst>
          </p:cNvPr>
          <p:cNvPicPr>
            <a:picLocks noChangeAspect="1"/>
          </p:cNvPicPr>
          <p:nvPr/>
        </p:nvPicPr>
        <p:blipFill>
          <a:blip r:embed="rId7"/>
          <a:stretch>
            <a:fillRect/>
          </a:stretch>
        </p:blipFill>
        <p:spPr>
          <a:xfrm>
            <a:off x="4797803" y="1994264"/>
            <a:ext cx="2118544" cy="2979678"/>
          </a:xfrm>
          <a:prstGeom prst="rect">
            <a:avLst/>
          </a:prstGeom>
        </p:spPr>
      </p:pic>
      <p:pic>
        <p:nvPicPr>
          <p:cNvPr id="7" name="Picture 6">
            <a:extLst>
              <a:ext uri="{FF2B5EF4-FFF2-40B4-BE49-F238E27FC236}">
                <a16:creationId xmlns:a16="http://schemas.microsoft.com/office/drawing/2014/main" id="{11FDE190-725A-2D86-EE6B-323EA2FE58D6}"/>
              </a:ext>
            </a:extLst>
          </p:cNvPr>
          <p:cNvPicPr>
            <a:picLocks noChangeAspect="1"/>
          </p:cNvPicPr>
          <p:nvPr/>
        </p:nvPicPr>
        <p:blipFill>
          <a:blip r:embed="rId8"/>
          <a:stretch>
            <a:fillRect/>
          </a:stretch>
        </p:blipFill>
        <p:spPr>
          <a:xfrm>
            <a:off x="7091622" y="2034418"/>
            <a:ext cx="2667231" cy="2789162"/>
          </a:xfrm>
          <a:prstGeom prst="rect">
            <a:avLst/>
          </a:prstGeom>
        </p:spPr>
      </p:pic>
    </p:spTree>
    <p:extLst>
      <p:ext uri="{BB962C8B-B14F-4D97-AF65-F5344CB8AC3E}">
        <p14:creationId xmlns:p14="http://schemas.microsoft.com/office/powerpoint/2010/main" val="213151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9" name="Picture 8">
            <a:extLst>
              <a:ext uri="{FF2B5EF4-FFF2-40B4-BE49-F238E27FC236}">
                <a16:creationId xmlns:a16="http://schemas.microsoft.com/office/drawing/2014/main" id="{8122D179-BB56-C30E-176E-7E524E1A77D2}"/>
              </a:ext>
            </a:extLst>
          </p:cNvPr>
          <p:cNvPicPr>
            <a:picLocks noChangeAspect="1"/>
          </p:cNvPicPr>
          <p:nvPr/>
        </p:nvPicPr>
        <p:blipFill>
          <a:blip r:embed="rId7"/>
          <a:stretch>
            <a:fillRect/>
          </a:stretch>
        </p:blipFill>
        <p:spPr>
          <a:xfrm>
            <a:off x="4850037" y="1935350"/>
            <a:ext cx="4534108" cy="3533725"/>
          </a:xfrm>
          <a:prstGeom prst="rect">
            <a:avLst/>
          </a:prstGeom>
        </p:spPr>
      </p:pic>
    </p:spTree>
    <p:extLst>
      <p:ext uri="{BB962C8B-B14F-4D97-AF65-F5344CB8AC3E}">
        <p14:creationId xmlns:p14="http://schemas.microsoft.com/office/powerpoint/2010/main" val="37958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5" name="Picture 4">
            <a:extLst>
              <a:ext uri="{FF2B5EF4-FFF2-40B4-BE49-F238E27FC236}">
                <a16:creationId xmlns:a16="http://schemas.microsoft.com/office/drawing/2014/main" id="{C30822C4-D201-A585-113E-C5633C31A908}"/>
              </a:ext>
            </a:extLst>
          </p:cNvPr>
          <p:cNvPicPr>
            <a:picLocks noChangeAspect="1"/>
          </p:cNvPicPr>
          <p:nvPr/>
        </p:nvPicPr>
        <p:blipFill>
          <a:blip r:embed="rId7"/>
          <a:stretch>
            <a:fillRect/>
          </a:stretch>
        </p:blipFill>
        <p:spPr>
          <a:xfrm>
            <a:off x="4958222" y="1989222"/>
            <a:ext cx="4732430" cy="3726503"/>
          </a:xfrm>
          <a:prstGeom prst="rect">
            <a:avLst/>
          </a:prstGeom>
        </p:spPr>
      </p:pic>
    </p:spTree>
    <p:extLst>
      <p:ext uri="{BB962C8B-B14F-4D97-AF65-F5344CB8AC3E}">
        <p14:creationId xmlns:p14="http://schemas.microsoft.com/office/powerpoint/2010/main" val="71708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7" name="Picture 6">
            <a:extLst>
              <a:ext uri="{FF2B5EF4-FFF2-40B4-BE49-F238E27FC236}">
                <a16:creationId xmlns:a16="http://schemas.microsoft.com/office/drawing/2014/main" id="{EF853C75-CD10-9899-7F74-FEAF185A3190}"/>
              </a:ext>
            </a:extLst>
          </p:cNvPr>
          <p:cNvPicPr>
            <a:picLocks noChangeAspect="1"/>
          </p:cNvPicPr>
          <p:nvPr/>
        </p:nvPicPr>
        <p:blipFill>
          <a:blip r:embed="rId7"/>
          <a:stretch>
            <a:fillRect/>
          </a:stretch>
        </p:blipFill>
        <p:spPr>
          <a:xfrm>
            <a:off x="4887441" y="2042567"/>
            <a:ext cx="4892464" cy="3673158"/>
          </a:xfrm>
          <a:prstGeom prst="rect">
            <a:avLst/>
          </a:prstGeom>
        </p:spPr>
      </p:pic>
    </p:spTree>
    <p:extLst>
      <p:ext uri="{BB962C8B-B14F-4D97-AF65-F5344CB8AC3E}">
        <p14:creationId xmlns:p14="http://schemas.microsoft.com/office/powerpoint/2010/main" val="333390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5" name="Picture 4">
            <a:extLst>
              <a:ext uri="{FF2B5EF4-FFF2-40B4-BE49-F238E27FC236}">
                <a16:creationId xmlns:a16="http://schemas.microsoft.com/office/drawing/2014/main" id="{F000AF08-DD73-2E99-AE05-0A6A5C18075E}"/>
              </a:ext>
            </a:extLst>
          </p:cNvPr>
          <p:cNvPicPr>
            <a:picLocks noChangeAspect="1"/>
          </p:cNvPicPr>
          <p:nvPr/>
        </p:nvPicPr>
        <p:blipFill>
          <a:blip r:embed="rId7"/>
          <a:stretch>
            <a:fillRect/>
          </a:stretch>
        </p:blipFill>
        <p:spPr>
          <a:xfrm>
            <a:off x="4848421" y="2004463"/>
            <a:ext cx="4785775" cy="3711262"/>
          </a:xfrm>
          <a:prstGeom prst="rect">
            <a:avLst/>
          </a:prstGeom>
        </p:spPr>
      </p:pic>
    </p:spTree>
    <p:extLst>
      <p:ext uri="{BB962C8B-B14F-4D97-AF65-F5344CB8AC3E}">
        <p14:creationId xmlns:p14="http://schemas.microsoft.com/office/powerpoint/2010/main" val="30593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D704-36E2-9C8E-4EA0-57FA03FD07F1}"/>
              </a:ext>
            </a:extLst>
          </p:cNvPr>
          <p:cNvSpPr>
            <a:spLocks noGrp="1"/>
          </p:cNvSpPr>
          <p:nvPr>
            <p:ph type="title"/>
          </p:nvPr>
        </p:nvSpPr>
        <p:spPr/>
        <p:txBody>
          <a:bodyPr/>
          <a:lstStyle/>
          <a:p>
            <a:r>
              <a:rPr lang="en-IN" b="1" dirty="0">
                <a:solidFill>
                  <a:srgbClr val="C00000"/>
                </a:solidFill>
              </a:rPr>
              <a:t>K Fold Cross Validation </a:t>
            </a:r>
            <a:r>
              <a:rPr lang="en-IN" b="1" dirty="0"/>
              <a:t>Example K=5</a:t>
            </a:r>
            <a:endParaRPr lang="en-IN" b="1" dirty="0">
              <a:solidFill>
                <a:srgbClr val="C00000"/>
              </a:solidFill>
            </a:endParaRPr>
          </a:p>
        </p:txBody>
      </p:sp>
      <p:pic>
        <p:nvPicPr>
          <p:cNvPr id="8" name="Content Placeholder 7">
            <a:extLst>
              <a:ext uri="{FF2B5EF4-FFF2-40B4-BE49-F238E27FC236}">
                <a16:creationId xmlns:a16="http://schemas.microsoft.com/office/drawing/2014/main" id="{8884F2BB-0C02-C2BB-51F7-49029DB7C71C}"/>
              </a:ext>
            </a:extLst>
          </p:cNvPr>
          <p:cNvPicPr>
            <a:picLocks noGrp="1" noChangeAspect="1"/>
          </p:cNvPicPr>
          <p:nvPr>
            <p:ph idx="1"/>
          </p:nvPr>
        </p:nvPicPr>
        <p:blipFill>
          <a:blip r:embed="rId2"/>
          <a:stretch>
            <a:fillRect/>
          </a:stretch>
        </p:blipFill>
        <p:spPr>
          <a:xfrm>
            <a:off x="1985718" y="3006064"/>
            <a:ext cx="1234547" cy="571550"/>
          </a:xfrm>
        </p:spPr>
      </p:pic>
      <p:pic>
        <p:nvPicPr>
          <p:cNvPr id="6" name="Picture 5">
            <a:extLst>
              <a:ext uri="{FF2B5EF4-FFF2-40B4-BE49-F238E27FC236}">
                <a16:creationId xmlns:a16="http://schemas.microsoft.com/office/drawing/2014/main" id="{C12C6D7D-3AAF-A348-E0FB-FDD54615471C}"/>
              </a:ext>
            </a:extLst>
          </p:cNvPr>
          <p:cNvPicPr>
            <a:picLocks noChangeAspect="1"/>
          </p:cNvPicPr>
          <p:nvPr/>
        </p:nvPicPr>
        <p:blipFill>
          <a:blip r:embed="rId3"/>
          <a:stretch>
            <a:fillRect/>
          </a:stretch>
        </p:blipFill>
        <p:spPr>
          <a:xfrm>
            <a:off x="-29889" y="2884514"/>
            <a:ext cx="1838180" cy="1455615"/>
          </a:xfrm>
          <a:prstGeom prst="rect">
            <a:avLst/>
          </a:prstGeom>
        </p:spPr>
      </p:pic>
      <p:pic>
        <p:nvPicPr>
          <p:cNvPr id="10" name="Picture 9">
            <a:extLst>
              <a:ext uri="{FF2B5EF4-FFF2-40B4-BE49-F238E27FC236}">
                <a16:creationId xmlns:a16="http://schemas.microsoft.com/office/drawing/2014/main" id="{75194B75-D024-7853-1FEE-D5CC74FBF46F}"/>
              </a:ext>
            </a:extLst>
          </p:cNvPr>
          <p:cNvPicPr>
            <a:picLocks noChangeAspect="1"/>
          </p:cNvPicPr>
          <p:nvPr/>
        </p:nvPicPr>
        <p:blipFill rotWithShape="1">
          <a:blip r:embed="rId4"/>
          <a:srcRect l="6595"/>
          <a:stretch/>
        </p:blipFill>
        <p:spPr>
          <a:xfrm>
            <a:off x="3220265" y="1935350"/>
            <a:ext cx="1402263" cy="2987299"/>
          </a:xfrm>
          <a:prstGeom prst="rect">
            <a:avLst/>
          </a:prstGeom>
        </p:spPr>
      </p:pic>
      <p:pic>
        <p:nvPicPr>
          <p:cNvPr id="14" name="Picture 13">
            <a:extLst>
              <a:ext uri="{FF2B5EF4-FFF2-40B4-BE49-F238E27FC236}">
                <a16:creationId xmlns:a16="http://schemas.microsoft.com/office/drawing/2014/main" id="{53144BDC-C77A-8D0E-8FD1-E383B4F1BD49}"/>
              </a:ext>
            </a:extLst>
          </p:cNvPr>
          <p:cNvPicPr>
            <a:picLocks noChangeAspect="1"/>
          </p:cNvPicPr>
          <p:nvPr/>
        </p:nvPicPr>
        <p:blipFill rotWithShape="1">
          <a:blip r:embed="rId5"/>
          <a:srcRect t="3164" r="57702" b="26002"/>
          <a:stretch/>
        </p:blipFill>
        <p:spPr>
          <a:xfrm>
            <a:off x="1808291" y="3945247"/>
            <a:ext cx="1398941" cy="1673352"/>
          </a:xfrm>
          <a:prstGeom prst="rect">
            <a:avLst/>
          </a:prstGeom>
        </p:spPr>
      </p:pic>
      <p:pic>
        <p:nvPicPr>
          <p:cNvPr id="16" name="Picture 15">
            <a:extLst>
              <a:ext uri="{FF2B5EF4-FFF2-40B4-BE49-F238E27FC236}">
                <a16:creationId xmlns:a16="http://schemas.microsoft.com/office/drawing/2014/main" id="{B72ED6DC-28C0-7B6F-ED9D-6624076FCDC8}"/>
              </a:ext>
            </a:extLst>
          </p:cNvPr>
          <p:cNvPicPr>
            <a:picLocks noChangeAspect="1"/>
          </p:cNvPicPr>
          <p:nvPr/>
        </p:nvPicPr>
        <p:blipFill>
          <a:blip r:embed="rId6"/>
          <a:stretch>
            <a:fillRect/>
          </a:stretch>
        </p:blipFill>
        <p:spPr>
          <a:xfrm>
            <a:off x="3220264" y="5277518"/>
            <a:ext cx="1402263" cy="876415"/>
          </a:xfrm>
          <a:prstGeom prst="rect">
            <a:avLst/>
          </a:prstGeom>
        </p:spPr>
      </p:pic>
      <p:pic>
        <p:nvPicPr>
          <p:cNvPr id="5" name="Picture 4">
            <a:extLst>
              <a:ext uri="{FF2B5EF4-FFF2-40B4-BE49-F238E27FC236}">
                <a16:creationId xmlns:a16="http://schemas.microsoft.com/office/drawing/2014/main" id="{B52734CD-C09B-0FB7-B8D9-423BD3866F23}"/>
              </a:ext>
            </a:extLst>
          </p:cNvPr>
          <p:cNvPicPr>
            <a:picLocks noChangeAspect="1"/>
          </p:cNvPicPr>
          <p:nvPr/>
        </p:nvPicPr>
        <p:blipFill>
          <a:blip r:embed="rId7"/>
          <a:stretch>
            <a:fillRect/>
          </a:stretch>
        </p:blipFill>
        <p:spPr>
          <a:xfrm>
            <a:off x="4784870" y="2165883"/>
            <a:ext cx="4682403" cy="3722704"/>
          </a:xfrm>
          <a:prstGeom prst="rect">
            <a:avLst/>
          </a:prstGeom>
        </p:spPr>
      </p:pic>
    </p:spTree>
    <p:extLst>
      <p:ext uri="{BB962C8B-B14F-4D97-AF65-F5344CB8AC3E}">
        <p14:creationId xmlns:p14="http://schemas.microsoft.com/office/powerpoint/2010/main" val="101376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6847-52AD-4378-96BE-A5AA2EAF9F42}"/>
              </a:ext>
            </a:extLst>
          </p:cNvPr>
          <p:cNvSpPr>
            <a:spLocks noGrp="1"/>
          </p:cNvSpPr>
          <p:nvPr>
            <p:ph type="title"/>
          </p:nvPr>
        </p:nvSpPr>
        <p:spPr/>
        <p:txBody>
          <a:bodyPr/>
          <a:lstStyle/>
          <a:p>
            <a:r>
              <a:rPr lang="en-IN" b="1" dirty="0">
                <a:solidFill>
                  <a:srgbClr val="C00000"/>
                </a:solidFill>
              </a:rPr>
              <a:t>K Fold Cross Validation</a:t>
            </a:r>
            <a:endParaRPr lang="en-IN" dirty="0"/>
          </a:p>
        </p:txBody>
      </p:sp>
      <p:pic>
        <p:nvPicPr>
          <p:cNvPr id="6" name="Picture 5">
            <a:extLst>
              <a:ext uri="{FF2B5EF4-FFF2-40B4-BE49-F238E27FC236}">
                <a16:creationId xmlns:a16="http://schemas.microsoft.com/office/drawing/2014/main" id="{5BD0BC3A-E540-2407-FD28-9661582BB5BD}"/>
              </a:ext>
            </a:extLst>
          </p:cNvPr>
          <p:cNvPicPr>
            <a:picLocks noChangeAspect="1"/>
          </p:cNvPicPr>
          <p:nvPr/>
        </p:nvPicPr>
        <p:blipFill>
          <a:blip r:embed="rId2"/>
          <a:stretch>
            <a:fillRect/>
          </a:stretch>
        </p:blipFill>
        <p:spPr>
          <a:xfrm>
            <a:off x="1290041" y="1690688"/>
            <a:ext cx="9076207" cy="4099915"/>
          </a:xfrm>
          <a:prstGeom prst="rect">
            <a:avLst/>
          </a:prstGeom>
        </p:spPr>
      </p:pic>
    </p:spTree>
    <p:extLst>
      <p:ext uri="{BB962C8B-B14F-4D97-AF65-F5344CB8AC3E}">
        <p14:creationId xmlns:p14="http://schemas.microsoft.com/office/powerpoint/2010/main" val="9882907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6847-52AD-4378-96BE-A5AA2EAF9F42}"/>
              </a:ext>
            </a:extLst>
          </p:cNvPr>
          <p:cNvSpPr>
            <a:spLocks noGrp="1"/>
          </p:cNvSpPr>
          <p:nvPr>
            <p:ph type="title"/>
          </p:nvPr>
        </p:nvSpPr>
        <p:spPr/>
        <p:txBody>
          <a:bodyPr/>
          <a:lstStyle/>
          <a:p>
            <a:r>
              <a:rPr lang="en-IN" b="1" dirty="0">
                <a:solidFill>
                  <a:srgbClr val="C00000"/>
                </a:solidFill>
              </a:rPr>
              <a:t>K Fold Cross Validation</a:t>
            </a:r>
            <a:endParaRPr lang="en-IN" dirty="0"/>
          </a:p>
        </p:txBody>
      </p:sp>
      <p:pic>
        <p:nvPicPr>
          <p:cNvPr id="5" name="Picture 4">
            <a:extLst>
              <a:ext uri="{FF2B5EF4-FFF2-40B4-BE49-F238E27FC236}">
                <a16:creationId xmlns:a16="http://schemas.microsoft.com/office/drawing/2014/main" id="{FFFB222A-71F7-A72E-6F21-E4534BE03CCB}"/>
              </a:ext>
            </a:extLst>
          </p:cNvPr>
          <p:cNvPicPr>
            <a:picLocks noChangeAspect="1"/>
          </p:cNvPicPr>
          <p:nvPr/>
        </p:nvPicPr>
        <p:blipFill>
          <a:blip r:embed="rId2"/>
          <a:stretch>
            <a:fillRect/>
          </a:stretch>
        </p:blipFill>
        <p:spPr>
          <a:xfrm>
            <a:off x="1202526" y="1545875"/>
            <a:ext cx="9121930" cy="4061812"/>
          </a:xfrm>
          <a:prstGeom prst="rect">
            <a:avLst/>
          </a:prstGeom>
        </p:spPr>
      </p:pic>
    </p:spTree>
    <p:extLst>
      <p:ext uri="{BB962C8B-B14F-4D97-AF65-F5344CB8AC3E}">
        <p14:creationId xmlns:p14="http://schemas.microsoft.com/office/powerpoint/2010/main" val="170238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271495-A209-7846-4647-786D15EDD137}"/>
              </a:ext>
            </a:extLst>
          </p:cNvPr>
          <p:cNvSpPr>
            <a:spLocks noGrp="1"/>
          </p:cNvSpPr>
          <p:nvPr>
            <p:ph idx="1"/>
          </p:nvPr>
        </p:nvSpPr>
        <p:spPr>
          <a:xfrm>
            <a:off x="838200" y="373626"/>
            <a:ext cx="10515600" cy="5803337"/>
          </a:xfrm>
        </p:spPr>
        <p:txBody>
          <a:bodyPr>
            <a:normAutofit/>
          </a:bodyPr>
          <a:lstStyle/>
          <a:p>
            <a:pPr marL="0" indent="0" algn="just">
              <a:buNone/>
            </a:pPr>
            <a:r>
              <a:rPr lang="en-US" sz="3600" dirty="0"/>
              <a:t>1.Supervised learning – Also called </a:t>
            </a:r>
            <a:r>
              <a:rPr lang="en-US" sz="3600" b="1" dirty="0"/>
              <a:t>predictive learning</a:t>
            </a:r>
            <a:r>
              <a:rPr lang="en-US" sz="3600" dirty="0"/>
              <a:t>. A machine predicts the class of unknown objects based on prior class-related information of similar objects.</a:t>
            </a:r>
          </a:p>
          <a:p>
            <a:pPr marL="0" indent="0" algn="just">
              <a:buNone/>
            </a:pPr>
            <a:r>
              <a:rPr lang="en-US" sz="3600" dirty="0"/>
              <a:t> 2. Unsupervised learning – Also called descriptive learning. A machine finds patterns in unknown objects by grouping similar objects together. </a:t>
            </a:r>
          </a:p>
          <a:p>
            <a:pPr marL="0" indent="0" algn="just">
              <a:buNone/>
            </a:pPr>
            <a:r>
              <a:rPr lang="en-US" sz="3600" dirty="0"/>
              <a:t>3. Reinforcement learning – A machine learns to act on its own to achieve the given goals. </a:t>
            </a:r>
            <a:endParaRPr lang="en-IN" sz="3600" dirty="0"/>
          </a:p>
        </p:txBody>
      </p:sp>
    </p:spTree>
    <p:extLst>
      <p:ext uri="{BB962C8B-B14F-4D97-AF65-F5344CB8AC3E}">
        <p14:creationId xmlns:p14="http://schemas.microsoft.com/office/powerpoint/2010/main" val="3261936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DBD76D-E2BC-64AF-3373-A0462D5C090A}"/>
              </a:ext>
            </a:extLst>
          </p:cNvPr>
          <p:cNvSpPr txBox="1"/>
          <p:nvPr/>
        </p:nvSpPr>
        <p:spPr>
          <a:xfrm>
            <a:off x="434109" y="615467"/>
            <a:ext cx="6096000" cy="584775"/>
          </a:xfrm>
          <a:prstGeom prst="rect">
            <a:avLst/>
          </a:prstGeom>
          <a:noFill/>
        </p:spPr>
        <p:txBody>
          <a:bodyPr wrap="square">
            <a:spAutoFit/>
          </a:bodyPr>
          <a:lstStyle/>
          <a:p>
            <a:r>
              <a:rPr lang="en-IN" sz="3200" b="1" u="sng" dirty="0">
                <a:solidFill>
                  <a:srgbClr val="C00000"/>
                </a:solidFill>
                <a:latin typeface="Comic Sans MS" panose="030F0702030302020204" pitchFamily="66" charset="0"/>
              </a:rPr>
              <a:t>Bootstrap sampling</a:t>
            </a:r>
          </a:p>
        </p:txBody>
      </p:sp>
      <p:sp>
        <p:nvSpPr>
          <p:cNvPr id="7" name="Title 1">
            <a:extLst>
              <a:ext uri="{FF2B5EF4-FFF2-40B4-BE49-F238E27FC236}">
                <a16:creationId xmlns:a16="http://schemas.microsoft.com/office/drawing/2014/main" id="{587F3644-344B-23C3-DBD5-457F9C3F564E}"/>
              </a:ext>
            </a:extLst>
          </p:cNvPr>
          <p:cNvSpPr>
            <a:spLocks noGrp="1"/>
          </p:cNvSpPr>
          <p:nvPr>
            <p:ph type="title"/>
          </p:nvPr>
        </p:nvSpPr>
        <p:spPr>
          <a:xfrm>
            <a:off x="434109" y="18473"/>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 </a:t>
            </a:r>
            <a:endParaRPr lang="en-IN" sz="4000" dirty="0">
              <a:solidFill>
                <a:srgbClr val="C00000"/>
              </a:solidFill>
            </a:endParaRPr>
          </a:p>
        </p:txBody>
      </p:sp>
      <p:sp>
        <p:nvSpPr>
          <p:cNvPr id="8" name="TextBox 7">
            <a:extLst>
              <a:ext uri="{FF2B5EF4-FFF2-40B4-BE49-F238E27FC236}">
                <a16:creationId xmlns:a16="http://schemas.microsoft.com/office/drawing/2014/main" id="{F049B6DB-4A41-187C-DABE-18ECA97C8412}"/>
              </a:ext>
            </a:extLst>
          </p:cNvPr>
          <p:cNvSpPr txBox="1"/>
          <p:nvPr/>
        </p:nvSpPr>
        <p:spPr>
          <a:xfrm>
            <a:off x="5608782" y="94765"/>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pic>
        <p:nvPicPr>
          <p:cNvPr id="10" name="Picture 9">
            <a:extLst>
              <a:ext uri="{FF2B5EF4-FFF2-40B4-BE49-F238E27FC236}">
                <a16:creationId xmlns:a16="http://schemas.microsoft.com/office/drawing/2014/main" id="{7C76B18E-A402-C9D3-2D7A-ECD7B0F826BA}"/>
              </a:ext>
            </a:extLst>
          </p:cNvPr>
          <p:cNvPicPr>
            <a:picLocks noChangeAspect="1"/>
          </p:cNvPicPr>
          <p:nvPr/>
        </p:nvPicPr>
        <p:blipFill>
          <a:blip r:embed="rId2"/>
          <a:stretch>
            <a:fillRect/>
          </a:stretch>
        </p:blipFill>
        <p:spPr>
          <a:xfrm>
            <a:off x="945324" y="1345353"/>
            <a:ext cx="7471857" cy="3036266"/>
          </a:xfrm>
          <a:prstGeom prst="rect">
            <a:avLst/>
          </a:prstGeom>
        </p:spPr>
      </p:pic>
      <p:sp>
        <p:nvSpPr>
          <p:cNvPr id="12" name="TextBox 11">
            <a:extLst>
              <a:ext uri="{FF2B5EF4-FFF2-40B4-BE49-F238E27FC236}">
                <a16:creationId xmlns:a16="http://schemas.microsoft.com/office/drawing/2014/main" id="{8ABE399B-B2A1-B0BF-F023-08D0840D662C}"/>
              </a:ext>
            </a:extLst>
          </p:cNvPr>
          <p:cNvSpPr txBox="1"/>
          <p:nvPr/>
        </p:nvSpPr>
        <p:spPr>
          <a:xfrm>
            <a:off x="1034474" y="4639753"/>
            <a:ext cx="10353962" cy="1200329"/>
          </a:xfrm>
          <a:prstGeom prst="rect">
            <a:avLst/>
          </a:prstGeom>
          <a:noFill/>
        </p:spPr>
        <p:txBody>
          <a:bodyPr wrap="square">
            <a:spAutoFit/>
          </a:bodyPr>
          <a:lstStyle/>
          <a:p>
            <a:r>
              <a:rPr lang="en-IN" sz="2400" dirty="0">
                <a:solidFill>
                  <a:srgbClr val="333333"/>
                </a:solidFill>
                <a:latin typeface="Microsoft Sans Serif" panose="020B0604020202020204" pitchFamily="34" charset="0"/>
              </a:rPr>
              <a:t>It </a:t>
            </a:r>
            <a:r>
              <a:rPr lang="en-US" sz="2400" dirty="0">
                <a:solidFill>
                  <a:srgbClr val="333333"/>
                </a:solidFill>
                <a:latin typeface="Microsoft Sans Serif" panose="020B0604020202020204" pitchFamily="34" charset="0"/>
              </a:rPr>
              <a:t>uses the technique of Simple Random Sampling with Replacement (SRSWR), which is a well-known technique in sampling theory for drawing random samples</a:t>
            </a:r>
            <a:endParaRPr lang="en-IN" sz="2400" dirty="0"/>
          </a:p>
        </p:txBody>
      </p:sp>
    </p:spTree>
    <p:extLst>
      <p:ext uri="{BB962C8B-B14F-4D97-AF65-F5344CB8AC3E}">
        <p14:creationId xmlns:p14="http://schemas.microsoft.com/office/powerpoint/2010/main" val="42530138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DBD76D-E2BC-64AF-3373-A0462D5C090A}"/>
              </a:ext>
            </a:extLst>
          </p:cNvPr>
          <p:cNvSpPr txBox="1"/>
          <p:nvPr/>
        </p:nvSpPr>
        <p:spPr>
          <a:xfrm>
            <a:off x="434109" y="615467"/>
            <a:ext cx="6096000" cy="584775"/>
          </a:xfrm>
          <a:prstGeom prst="rect">
            <a:avLst/>
          </a:prstGeom>
          <a:noFill/>
        </p:spPr>
        <p:txBody>
          <a:bodyPr wrap="square">
            <a:spAutoFit/>
          </a:bodyPr>
          <a:lstStyle/>
          <a:p>
            <a:r>
              <a:rPr lang="en-IN" sz="3200" b="1" u="sng" dirty="0">
                <a:solidFill>
                  <a:srgbClr val="C00000"/>
                </a:solidFill>
                <a:latin typeface="Comic Sans MS" panose="030F0702030302020204" pitchFamily="66" charset="0"/>
              </a:rPr>
              <a:t>Eger / Lazy Learner</a:t>
            </a:r>
          </a:p>
        </p:txBody>
      </p:sp>
      <p:sp>
        <p:nvSpPr>
          <p:cNvPr id="7" name="Title 1">
            <a:extLst>
              <a:ext uri="{FF2B5EF4-FFF2-40B4-BE49-F238E27FC236}">
                <a16:creationId xmlns:a16="http://schemas.microsoft.com/office/drawing/2014/main" id="{587F3644-344B-23C3-DBD5-457F9C3F564E}"/>
              </a:ext>
            </a:extLst>
          </p:cNvPr>
          <p:cNvSpPr>
            <a:spLocks noGrp="1"/>
          </p:cNvSpPr>
          <p:nvPr>
            <p:ph type="title"/>
          </p:nvPr>
        </p:nvSpPr>
        <p:spPr>
          <a:xfrm>
            <a:off x="434109" y="18473"/>
            <a:ext cx="10515600" cy="596994"/>
          </a:xfrm>
        </p:spPr>
        <p:txBody>
          <a:bodyPr>
            <a:normAutofit fontScale="90000"/>
          </a:bodyPr>
          <a:lstStyle/>
          <a:p>
            <a:r>
              <a:rPr lang="en-IN" sz="4000" kern="0" dirty="0">
                <a:solidFill>
                  <a:srgbClr val="C00000"/>
                </a:solidFill>
                <a:effectLst/>
                <a:highlight>
                  <a:srgbClr val="FFFFFF"/>
                </a:highlight>
                <a:latin typeface="Times New Roman" panose="02020603050405020304" pitchFamily="18" charset="0"/>
                <a:ea typeface="Times New Roman" panose="02020603050405020304" pitchFamily="18" charset="0"/>
              </a:rPr>
              <a:t>Modelling and Evaluation </a:t>
            </a:r>
            <a:endParaRPr lang="en-IN" sz="4000" dirty="0">
              <a:solidFill>
                <a:srgbClr val="C00000"/>
              </a:solidFill>
            </a:endParaRPr>
          </a:p>
        </p:txBody>
      </p:sp>
      <p:sp>
        <p:nvSpPr>
          <p:cNvPr id="8" name="TextBox 7">
            <a:extLst>
              <a:ext uri="{FF2B5EF4-FFF2-40B4-BE49-F238E27FC236}">
                <a16:creationId xmlns:a16="http://schemas.microsoft.com/office/drawing/2014/main" id="{F049B6DB-4A41-187C-DABE-18ECA97C8412}"/>
              </a:ext>
            </a:extLst>
          </p:cNvPr>
          <p:cNvSpPr txBox="1"/>
          <p:nvPr/>
        </p:nvSpPr>
        <p:spPr>
          <a:xfrm>
            <a:off x="5608782" y="94765"/>
            <a:ext cx="7871012" cy="369332"/>
          </a:xfrm>
          <a:prstGeom prst="rect">
            <a:avLst/>
          </a:prstGeom>
          <a:noFill/>
        </p:spPr>
        <p:txBody>
          <a:bodyPr wrap="square">
            <a:spAutoFit/>
          </a:bodyPr>
          <a:lstStyle/>
          <a:p>
            <a:r>
              <a:rPr lang="en-US" sz="1800" b="1" u="sng" dirty="0">
                <a:solidFill>
                  <a:srgbClr val="C00000"/>
                </a:solidFill>
                <a:latin typeface="Comic Sans MS" panose="030F0702030302020204" pitchFamily="66" charset="0"/>
              </a:rPr>
              <a:t>TRAINING A MODEL (FOR SUPERVISED LEARNING)</a:t>
            </a:r>
            <a:endParaRPr lang="en-IN" b="1" u="sng" dirty="0">
              <a:solidFill>
                <a:srgbClr val="C00000"/>
              </a:solidFill>
            </a:endParaRPr>
          </a:p>
        </p:txBody>
      </p:sp>
      <p:sp>
        <p:nvSpPr>
          <p:cNvPr id="3" name="TextBox 2">
            <a:extLst>
              <a:ext uri="{FF2B5EF4-FFF2-40B4-BE49-F238E27FC236}">
                <a16:creationId xmlns:a16="http://schemas.microsoft.com/office/drawing/2014/main" id="{0EC889BD-D127-D8D7-49AE-143170A1C6DF}"/>
              </a:ext>
            </a:extLst>
          </p:cNvPr>
          <p:cNvSpPr txBox="1"/>
          <p:nvPr/>
        </p:nvSpPr>
        <p:spPr>
          <a:xfrm>
            <a:off x="579582" y="1351612"/>
            <a:ext cx="10596418" cy="56323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u="sng" dirty="0">
                <a:solidFill>
                  <a:srgbClr val="333333"/>
                </a:solidFill>
                <a:latin typeface="Microsoft Sans Serif" panose="020B0604020202020204" pitchFamily="34" charset="0"/>
              </a:rPr>
              <a:t>Eger </a:t>
            </a:r>
            <a:r>
              <a:rPr lang="en-US" sz="2000" b="1" u="sng" dirty="0">
                <a:solidFill>
                  <a:srgbClr val="333333"/>
                </a:solidFill>
                <a:latin typeface="Microsoft Sans Serif" panose="020B0604020202020204" pitchFamily="34" charset="0"/>
                <a:sym typeface="Wingdings" panose="05000000000000000000" pitchFamily="2" charset="2"/>
              </a:rPr>
              <a:t> </a:t>
            </a:r>
            <a:r>
              <a:rPr lang="en-US" sz="2000" dirty="0">
                <a:solidFill>
                  <a:srgbClr val="333333"/>
                </a:solidFill>
                <a:latin typeface="Microsoft Sans Serif" panose="020B0604020202020204" pitchFamily="34" charset="0"/>
              </a:rPr>
              <a:t>The general principles of machine learning – it tries to construct a generalized, input-independent target function during the model training phase,</a:t>
            </a:r>
          </a:p>
          <a:p>
            <a:pPr marL="342900" indent="-342900">
              <a:lnSpc>
                <a:spcPct val="150000"/>
              </a:lnSpc>
              <a:buFont typeface="Arial" panose="020B0604020202020204" pitchFamily="34" charset="0"/>
              <a:buChar char="•"/>
            </a:pPr>
            <a:r>
              <a:rPr lang="en-IN" sz="2000" dirty="0">
                <a:solidFill>
                  <a:srgbClr val="333333"/>
                </a:solidFill>
                <a:latin typeface="Microsoft Sans Serif" panose="020B0604020202020204" pitchFamily="34" charset="0"/>
              </a:rPr>
              <a:t>Eager learning approach </a:t>
            </a:r>
            <a:r>
              <a:rPr lang="en-US" sz="2000" dirty="0">
                <a:solidFill>
                  <a:srgbClr val="333333"/>
                </a:solidFill>
                <a:latin typeface="Microsoft Sans Serif" panose="020B0604020202020204" pitchFamily="34" charset="0"/>
              </a:rPr>
              <a:t>include Decision Tree, Support Vector Machine, Neural </a:t>
            </a:r>
            <a:r>
              <a:rPr lang="en-IN" sz="2000" dirty="0">
                <a:solidFill>
                  <a:srgbClr val="333333"/>
                </a:solidFill>
                <a:latin typeface="Microsoft Sans Serif" panose="020B0604020202020204" pitchFamily="34" charset="0"/>
              </a:rPr>
              <a:t>Network, etc.</a:t>
            </a:r>
          </a:p>
          <a:p>
            <a:pPr marL="342900" indent="-342900">
              <a:buFont typeface="Arial" panose="020B0604020202020204" pitchFamily="34" charset="0"/>
              <a:buChar char="•"/>
            </a:pPr>
            <a:r>
              <a:rPr lang="en-IN" sz="2000" b="1" u="sng" dirty="0">
                <a:solidFill>
                  <a:srgbClr val="333333"/>
                </a:solidFill>
                <a:latin typeface="Microsoft Sans Serif" panose="020B0604020202020204" pitchFamily="34" charset="0"/>
              </a:rPr>
              <a:t>Lazy</a:t>
            </a:r>
            <a:r>
              <a:rPr lang="en-IN" sz="2000" dirty="0">
                <a:solidFill>
                  <a:srgbClr val="333333"/>
                </a:solidFill>
                <a:latin typeface="Microsoft Sans Serif" panose="020B0604020202020204" pitchFamily="34" charset="0"/>
              </a:rPr>
              <a:t> </a:t>
            </a:r>
            <a:r>
              <a:rPr lang="en-IN" sz="2000" dirty="0">
                <a:solidFill>
                  <a:srgbClr val="333333"/>
                </a:solidFill>
                <a:latin typeface="Microsoft Sans Serif" panose="020B0604020202020204" pitchFamily="34" charset="0"/>
                <a:sym typeface="Wingdings" panose="05000000000000000000" pitchFamily="2" charset="2"/>
              </a:rPr>
              <a:t> </a:t>
            </a:r>
            <a:r>
              <a:rPr lang="en-IN" sz="2000" dirty="0">
                <a:solidFill>
                  <a:srgbClr val="333333"/>
                </a:solidFill>
                <a:latin typeface="Microsoft Sans Serif" panose="020B0604020202020204" pitchFamily="34" charset="0"/>
              </a:rPr>
              <a:t>completely skips the abstraction and generalization processes.</a:t>
            </a:r>
          </a:p>
          <a:p>
            <a:pPr marL="1714500" lvl="3" indent="-342900">
              <a:buFont typeface="Arial" panose="020B0604020202020204" pitchFamily="34" charset="0"/>
              <a:buChar char="•"/>
            </a:pPr>
            <a:r>
              <a:rPr lang="en-US" sz="2000" dirty="0">
                <a:solidFill>
                  <a:srgbClr val="333333"/>
                </a:solidFill>
                <a:latin typeface="Microsoft Sans Serif" panose="020B0604020202020204" pitchFamily="34" charset="0"/>
              </a:rPr>
              <a:t>lazy learner doesn’t ‘learn’ anything</a:t>
            </a:r>
          </a:p>
          <a:p>
            <a:pPr marL="1714500" lvl="3" indent="-342900">
              <a:buFont typeface="Arial" panose="020B0604020202020204" pitchFamily="34" charset="0"/>
              <a:buChar char="•"/>
            </a:pPr>
            <a:r>
              <a:rPr lang="en-IN" sz="2000" dirty="0">
                <a:solidFill>
                  <a:srgbClr val="333333"/>
                </a:solidFill>
                <a:latin typeface="Microsoft Sans Serif" panose="020B0604020202020204" pitchFamily="34" charset="0"/>
              </a:rPr>
              <a:t>It uses </a:t>
            </a:r>
            <a:r>
              <a:rPr lang="en-US" sz="2000" dirty="0">
                <a:solidFill>
                  <a:srgbClr val="333333"/>
                </a:solidFill>
                <a:latin typeface="Microsoft Sans Serif" panose="020B0604020202020204" pitchFamily="34" charset="0"/>
              </a:rPr>
              <a:t>the training data in exact, and uses the knowledge to classify </a:t>
            </a:r>
            <a:r>
              <a:rPr lang="en-IN" sz="2000" dirty="0">
                <a:solidFill>
                  <a:srgbClr val="333333"/>
                </a:solidFill>
                <a:latin typeface="Microsoft Sans Serif" panose="020B0604020202020204" pitchFamily="34" charset="0"/>
              </a:rPr>
              <a:t>the unlabelled test data.</a:t>
            </a:r>
          </a:p>
          <a:p>
            <a:pPr marL="1714500" lvl="3" indent="-342900">
              <a:buFont typeface="Arial" panose="020B0604020202020204" pitchFamily="34" charset="0"/>
              <a:buChar char="•"/>
            </a:pPr>
            <a:r>
              <a:rPr lang="en-US" sz="2000" dirty="0">
                <a:solidFill>
                  <a:srgbClr val="333333"/>
                </a:solidFill>
                <a:latin typeface="Microsoft Sans Serif" panose="020B0604020202020204" pitchFamily="34" charset="0"/>
              </a:rPr>
              <a:t>rote learning (i.e. memorization </a:t>
            </a:r>
            <a:r>
              <a:rPr lang="en-IN" sz="2000" dirty="0">
                <a:solidFill>
                  <a:srgbClr val="333333"/>
                </a:solidFill>
                <a:latin typeface="Microsoft Sans Serif" panose="020B0604020202020204" pitchFamily="34" charset="0"/>
              </a:rPr>
              <a:t>technique based on repetition).</a:t>
            </a:r>
          </a:p>
          <a:p>
            <a:pPr marL="1714500" lvl="3" indent="-342900">
              <a:buFont typeface="Arial" panose="020B0604020202020204" pitchFamily="34" charset="0"/>
              <a:buChar char="•"/>
            </a:pPr>
            <a:r>
              <a:rPr lang="en-IN" sz="2000" dirty="0">
                <a:solidFill>
                  <a:srgbClr val="333333"/>
                </a:solidFill>
                <a:latin typeface="Microsoft Sans Serif" panose="020B0604020202020204" pitchFamily="34" charset="0"/>
              </a:rPr>
              <a:t>Instance learning.</a:t>
            </a:r>
          </a:p>
          <a:p>
            <a:pPr marL="1714500" lvl="3" indent="-342900">
              <a:buFont typeface="Arial" panose="020B0604020202020204" pitchFamily="34" charset="0"/>
              <a:buChar char="•"/>
            </a:pPr>
            <a:r>
              <a:rPr lang="en-US" sz="2000" dirty="0">
                <a:solidFill>
                  <a:srgbClr val="333333"/>
                </a:solidFill>
                <a:latin typeface="Microsoft Sans Serif" panose="020B0604020202020204" pitchFamily="34" charset="0"/>
              </a:rPr>
              <a:t>They are also called non-parametric learning</a:t>
            </a:r>
            <a:endParaRPr lang="en-IN" sz="2000" dirty="0">
              <a:solidFill>
                <a:srgbClr val="333333"/>
              </a:solidFill>
              <a:latin typeface="Microsoft Sans Serif" panose="020B0604020202020204" pitchFamily="34" charset="0"/>
            </a:endParaRPr>
          </a:p>
          <a:p>
            <a:pPr marL="1714500" lvl="3" indent="-342900">
              <a:buFont typeface="Arial" panose="020B0604020202020204" pitchFamily="34" charset="0"/>
              <a:buChar char="•"/>
            </a:pPr>
            <a:r>
              <a:rPr lang="en-US" sz="2000" dirty="0">
                <a:solidFill>
                  <a:srgbClr val="333333"/>
                </a:solidFill>
                <a:latin typeface="Microsoft Sans Serif" panose="020B0604020202020204" pitchFamily="34" charset="0"/>
              </a:rPr>
              <a:t>take very little time in training </a:t>
            </a:r>
          </a:p>
          <a:p>
            <a:pPr marL="1714500" lvl="3" indent="-342900">
              <a:buFont typeface="Arial" panose="020B0604020202020204" pitchFamily="34" charset="0"/>
              <a:buChar char="•"/>
            </a:pPr>
            <a:r>
              <a:rPr lang="en-IN" sz="2000" dirty="0">
                <a:solidFill>
                  <a:srgbClr val="333333"/>
                </a:solidFill>
                <a:latin typeface="Microsoft Sans Serif" panose="020B0604020202020204" pitchFamily="34" charset="0"/>
              </a:rPr>
              <a:t>Popular </a:t>
            </a:r>
            <a:r>
              <a:rPr lang="en-US" sz="2000" dirty="0">
                <a:solidFill>
                  <a:srgbClr val="333333"/>
                </a:solidFill>
                <a:latin typeface="Microsoft Sans Serif" panose="020B0604020202020204" pitchFamily="34" charset="0"/>
              </a:rPr>
              <a:t>algorithm for lazy learning is </a:t>
            </a:r>
            <a:r>
              <a:rPr lang="en-US" sz="2000" i="1" dirty="0">
                <a:solidFill>
                  <a:srgbClr val="333333"/>
                </a:solidFill>
                <a:latin typeface="Arial" panose="020B0604020202020204" pitchFamily="34" charset="0"/>
              </a:rPr>
              <a:t>k</a:t>
            </a:r>
            <a:r>
              <a:rPr lang="en-US" sz="2000" i="1" dirty="0">
                <a:solidFill>
                  <a:srgbClr val="333333"/>
                </a:solidFill>
                <a:latin typeface="Microsoft Sans Serif" panose="020B0604020202020204" pitchFamily="34" charset="0"/>
              </a:rPr>
              <a:t>-nearest neighbor.</a:t>
            </a:r>
            <a:endParaRPr lang="en-US" sz="2000" dirty="0">
              <a:solidFill>
                <a:srgbClr val="333333"/>
              </a:solidFill>
              <a:latin typeface="Microsoft Sans Serif" panose="020B0604020202020204" pitchFamily="34" charset="0"/>
            </a:endParaRPr>
          </a:p>
          <a:p>
            <a:endParaRPr lang="en-IN" sz="2000" dirty="0">
              <a:solidFill>
                <a:srgbClr val="333333"/>
              </a:solidFill>
              <a:latin typeface="Microsoft Sans Serif" panose="020B0604020202020204" pitchFamily="34" charset="0"/>
            </a:endParaRPr>
          </a:p>
          <a:p>
            <a:r>
              <a:rPr lang="en-US" sz="2000" dirty="0">
                <a:solidFill>
                  <a:srgbClr val="333333"/>
                </a:solidFill>
                <a:latin typeface="Microsoft Sans Serif" panose="020B0604020202020204" pitchFamily="34" charset="0"/>
              </a:rPr>
              <a:t>		</a:t>
            </a:r>
          </a:p>
          <a:p>
            <a:r>
              <a:rPr lang="en-IN" sz="2000" dirty="0">
                <a:solidFill>
                  <a:srgbClr val="333333"/>
                </a:solidFill>
                <a:latin typeface="Microsoft Sans Serif" panose="020B0604020202020204" pitchFamily="34" charset="0"/>
              </a:rPr>
              <a:t>	</a:t>
            </a:r>
            <a:endParaRPr lang="en-IN" sz="2000" dirty="0"/>
          </a:p>
        </p:txBody>
      </p:sp>
    </p:spTree>
    <p:extLst>
      <p:ext uri="{BB962C8B-B14F-4D97-AF65-F5344CB8AC3E}">
        <p14:creationId xmlns:p14="http://schemas.microsoft.com/office/powerpoint/2010/main" val="581496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DA01-F92D-2901-02B8-F50A82EAD3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559B94-30E3-92AE-5497-B3BEDCB3CCEC}"/>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6ED2DEF-E1A9-73D3-7E0D-3B31E85B2261}"/>
              </a:ext>
            </a:extLst>
          </p:cNvPr>
          <p:cNvPicPr>
            <a:picLocks noChangeAspect="1"/>
          </p:cNvPicPr>
          <p:nvPr/>
        </p:nvPicPr>
        <p:blipFill>
          <a:blip r:embed="rId2"/>
          <a:stretch>
            <a:fillRect/>
          </a:stretch>
        </p:blipFill>
        <p:spPr>
          <a:xfrm>
            <a:off x="558778" y="365125"/>
            <a:ext cx="11456022" cy="4892675"/>
          </a:xfrm>
          <a:prstGeom prst="rect">
            <a:avLst/>
          </a:prstGeom>
        </p:spPr>
      </p:pic>
    </p:spTree>
    <p:extLst>
      <p:ext uri="{BB962C8B-B14F-4D97-AF65-F5344CB8AC3E}">
        <p14:creationId xmlns:p14="http://schemas.microsoft.com/office/powerpoint/2010/main" val="3928890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Data Pre-processing – Modelling and Evaluation: Selecting a Model -Training a Model – </a:t>
            </a:r>
            <a:r>
              <a:rPr lang="en-US" dirty="0">
                <a:solidFill>
                  <a:srgbClr val="FF0000"/>
                </a:solidFill>
              </a:rPr>
              <a:t>Model representation and Interpretability </a:t>
            </a:r>
            <a:r>
              <a:rPr lang="en-US" dirty="0"/>
              <a:t>– Evaluating Performance of a Model – Improving Performance.</a:t>
            </a:r>
            <a:endParaRPr lang="en-IN" dirty="0"/>
          </a:p>
        </p:txBody>
      </p:sp>
    </p:spTree>
    <p:extLst>
      <p:ext uri="{BB962C8B-B14F-4D97-AF65-F5344CB8AC3E}">
        <p14:creationId xmlns:p14="http://schemas.microsoft.com/office/powerpoint/2010/main" val="19899194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87E2-E511-8247-AD4A-6676F3266C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CFDD71-CB35-8535-3376-32ABF9A91FF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D5F62405-E72F-CF79-8869-B58155295ECC}"/>
              </a:ext>
            </a:extLst>
          </p:cNvPr>
          <p:cNvSpPr txBox="1"/>
          <p:nvPr/>
        </p:nvSpPr>
        <p:spPr>
          <a:xfrm>
            <a:off x="47244" y="2844225"/>
            <a:ext cx="12097512" cy="584775"/>
          </a:xfrm>
          <a:prstGeom prst="rect">
            <a:avLst/>
          </a:prstGeom>
          <a:noFill/>
        </p:spPr>
        <p:txBody>
          <a:bodyPr wrap="square">
            <a:spAutoFit/>
          </a:bodyPr>
          <a:lstStyle/>
          <a:p>
            <a:r>
              <a:rPr lang="en-IN" sz="3200" b="1" dirty="0">
                <a:solidFill>
                  <a:srgbClr val="C00000"/>
                </a:solidFill>
                <a:latin typeface="Comic Sans MS" panose="030F0702030302020204" pitchFamily="66" charset="0"/>
              </a:rPr>
              <a:t>MODEL REPRESENTATION AND INTERPRETABILITY</a:t>
            </a:r>
            <a:endParaRPr lang="en-IN" sz="3200" b="1" dirty="0">
              <a:solidFill>
                <a:srgbClr val="C00000"/>
              </a:solidFill>
            </a:endParaRPr>
          </a:p>
        </p:txBody>
      </p:sp>
    </p:spTree>
    <p:extLst>
      <p:ext uri="{BB962C8B-B14F-4D97-AF65-F5344CB8AC3E}">
        <p14:creationId xmlns:p14="http://schemas.microsoft.com/office/powerpoint/2010/main" val="325818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58BE5D-DF0D-E9BE-314A-5EEFAA7891D7}"/>
              </a:ext>
            </a:extLst>
          </p:cNvPr>
          <p:cNvSpPr txBox="1"/>
          <p:nvPr/>
        </p:nvSpPr>
        <p:spPr>
          <a:xfrm>
            <a:off x="219456" y="383413"/>
            <a:ext cx="9317736" cy="461665"/>
          </a:xfrm>
          <a:prstGeom prst="rect">
            <a:avLst/>
          </a:prstGeom>
          <a:noFill/>
        </p:spPr>
        <p:txBody>
          <a:bodyPr wrap="square">
            <a:spAutoFit/>
          </a:bodyPr>
          <a:lstStyle/>
          <a:p>
            <a:r>
              <a:rPr lang="en-IN" sz="2400" b="1" dirty="0">
                <a:solidFill>
                  <a:srgbClr val="C00000"/>
                </a:solidFill>
                <a:latin typeface="Comic Sans MS" panose="030F0702030302020204" pitchFamily="66" charset="0"/>
              </a:rPr>
              <a:t>MODEL REPRESENTATION AND INTERPRETABILITY</a:t>
            </a:r>
            <a:endParaRPr lang="en-IN" sz="2400" b="1" dirty="0">
              <a:solidFill>
                <a:srgbClr val="C00000"/>
              </a:solidFill>
            </a:endParaRPr>
          </a:p>
        </p:txBody>
      </p:sp>
      <p:sp>
        <p:nvSpPr>
          <p:cNvPr id="8" name="TextBox 7">
            <a:extLst>
              <a:ext uri="{FF2B5EF4-FFF2-40B4-BE49-F238E27FC236}">
                <a16:creationId xmlns:a16="http://schemas.microsoft.com/office/drawing/2014/main" id="{6BDA1083-FA2B-ADED-1288-1F4F33CE40FE}"/>
              </a:ext>
            </a:extLst>
          </p:cNvPr>
          <p:cNvSpPr txBox="1"/>
          <p:nvPr/>
        </p:nvSpPr>
        <p:spPr>
          <a:xfrm>
            <a:off x="1831086" y="1119546"/>
            <a:ext cx="6094476" cy="325076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IN" sz="2800" dirty="0">
                <a:solidFill>
                  <a:srgbClr val="404040"/>
                </a:solidFill>
                <a:latin typeface="Comic Sans MS" panose="030F0702030302020204" pitchFamily="66" charset="0"/>
              </a:rPr>
              <a:t>Underfitting</a:t>
            </a:r>
          </a:p>
          <a:p>
            <a:pPr marL="457200" indent="-457200">
              <a:lnSpc>
                <a:spcPct val="150000"/>
              </a:lnSpc>
              <a:buFont typeface="Arial" panose="020B0604020202020204" pitchFamily="34" charset="0"/>
              <a:buChar char="•"/>
            </a:pPr>
            <a:r>
              <a:rPr lang="en-IN" sz="2800" dirty="0">
                <a:solidFill>
                  <a:srgbClr val="404040"/>
                </a:solidFill>
                <a:latin typeface="Comic Sans MS" panose="030F0702030302020204" pitchFamily="66" charset="0"/>
              </a:rPr>
              <a:t>Overfitting</a:t>
            </a:r>
          </a:p>
          <a:p>
            <a:pPr marL="457200" indent="-457200">
              <a:lnSpc>
                <a:spcPct val="150000"/>
              </a:lnSpc>
              <a:buFont typeface="Arial" panose="020B0604020202020204" pitchFamily="34" charset="0"/>
              <a:buChar char="•"/>
            </a:pPr>
            <a:r>
              <a:rPr lang="en-IN" sz="2800" dirty="0">
                <a:solidFill>
                  <a:srgbClr val="404040"/>
                </a:solidFill>
                <a:latin typeface="Comic Sans MS" panose="030F0702030302020204" pitchFamily="66" charset="0"/>
              </a:rPr>
              <a:t>Bias – variance trade-off</a:t>
            </a:r>
          </a:p>
          <a:p>
            <a:pPr marL="457200" indent="-457200">
              <a:lnSpc>
                <a:spcPct val="150000"/>
              </a:lnSpc>
              <a:buFont typeface="Arial" panose="020B0604020202020204" pitchFamily="34" charset="0"/>
              <a:buChar char="•"/>
            </a:pPr>
            <a:r>
              <a:rPr lang="en-IN" sz="2800" i="1" dirty="0">
                <a:solidFill>
                  <a:srgbClr val="404040"/>
                </a:solidFill>
                <a:latin typeface="Arial" panose="020B0604020202020204" pitchFamily="34" charset="0"/>
              </a:rPr>
              <a:t>Errors due to ‘Bias’</a:t>
            </a:r>
          </a:p>
          <a:p>
            <a:pPr marL="457200" indent="-457200">
              <a:lnSpc>
                <a:spcPct val="150000"/>
              </a:lnSpc>
              <a:buFont typeface="Arial" panose="020B0604020202020204" pitchFamily="34" charset="0"/>
              <a:buChar char="•"/>
            </a:pPr>
            <a:r>
              <a:rPr lang="en-IN" sz="2800" i="1" dirty="0">
                <a:solidFill>
                  <a:srgbClr val="404040"/>
                </a:solidFill>
                <a:latin typeface="Arial" panose="020B0604020202020204" pitchFamily="34" charset="0"/>
              </a:rPr>
              <a:t>Errors due to ‘Variance’</a:t>
            </a:r>
            <a:endParaRPr lang="en-IN" sz="2800" dirty="0">
              <a:solidFill>
                <a:srgbClr val="404040"/>
              </a:solidFill>
              <a:latin typeface="Comic Sans MS" panose="030F0702030302020204" pitchFamily="66" charset="0"/>
            </a:endParaRPr>
          </a:p>
        </p:txBody>
      </p:sp>
    </p:spTree>
    <p:extLst>
      <p:ext uri="{BB962C8B-B14F-4D97-AF65-F5344CB8AC3E}">
        <p14:creationId xmlns:p14="http://schemas.microsoft.com/office/powerpoint/2010/main" val="42764866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83E6-9757-696E-A320-A41409BBAE02}"/>
              </a:ext>
            </a:extLst>
          </p:cNvPr>
          <p:cNvSpPr>
            <a:spLocks noGrp="1"/>
          </p:cNvSpPr>
          <p:nvPr>
            <p:ph type="title"/>
          </p:nvPr>
        </p:nvSpPr>
        <p:spPr>
          <a:xfrm>
            <a:off x="1035424" y="2310606"/>
            <a:ext cx="10515600" cy="659747"/>
          </a:xfrm>
        </p:spPr>
        <p:txBody>
          <a:bodyPr>
            <a:normAutofit fontScale="90000"/>
          </a:bodyPr>
          <a:lstStyle/>
          <a:p>
            <a:r>
              <a:rPr lang="en-IN" kern="0" dirty="0">
                <a:solidFill>
                  <a:srgbClr val="C00000"/>
                </a:solidFill>
                <a:effectLst/>
                <a:highlight>
                  <a:srgbClr val="FFFFFF"/>
                </a:highlight>
                <a:latin typeface="Times New Roman" panose="02020603050405020304" pitchFamily="18" charset="0"/>
                <a:ea typeface="Times New Roman" panose="02020603050405020304" pitchFamily="18" charset="0"/>
              </a:rPr>
              <a:t>Model Representation and Interpretability </a:t>
            </a:r>
            <a:endParaRPr lang="en-IN" dirty="0">
              <a:solidFill>
                <a:srgbClr val="C00000"/>
              </a:solidFill>
            </a:endParaRPr>
          </a:p>
        </p:txBody>
      </p:sp>
    </p:spTree>
    <p:extLst>
      <p:ext uri="{BB962C8B-B14F-4D97-AF65-F5344CB8AC3E}">
        <p14:creationId xmlns:p14="http://schemas.microsoft.com/office/powerpoint/2010/main" val="826013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D402FE9-3C76-A0C8-71CE-019186AE63F3}"/>
              </a:ext>
            </a:extLst>
          </p:cNvPr>
          <p:cNvSpPr txBox="1">
            <a:spLocks/>
          </p:cNvSpPr>
          <p:nvPr/>
        </p:nvSpPr>
        <p:spPr>
          <a:xfrm>
            <a:off x="174812" y="136525"/>
            <a:ext cx="10515600" cy="65974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kern="0" dirty="0">
                <a:solidFill>
                  <a:srgbClr val="C00000"/>
                </a:solidFill>
                <a:highlight>
                  <a:srgbClr val="FFFFFF"/>
                </a:highlight>
                <a:latin typeface="Times New Roman" panose="02020603050405020304" pitchFamily="18" charset="0"/>
                <a:ea typeface="Times New Roman" panose="02020603050405020304" pitchFamily="18" charset="0"/>
              </a:rPr>
              <a:t>Model Representation and Interpretability </a:t>
            </a:r>
            <a:endParaRPr lang="en-IN" dirty="0">
              <a:solidFill>
                <a:srgbClr val="C00000"/>
              </a:solidFill>
            </a:endParaRPr>
          </a:p>
        </p:txBody>
      </p:sp>
      <p:sp>
        <p:nvSpPr>
          <p:cNvPr id="9" name="TextBox 8">
            <a:extLst>
              <a:ext uri="{FF2B5EF4-FFF2-40B4-BE49-F238E27FC236}">
                <a16:creationId xmlns:a16="http://schemas.microsoft.com/office/drawing/2014/main" id="{2D24F529-7AF6-6D51-DF1A-0228347F235C}"/>
              </a:ext>
            </a:extLst>
          </p:cNvPr>
          <p:cNvSpPr txBox="1"/>
          <p:nvPr/>
        </p:nvSpPr>
        <p:spPr>
          <a:xfrm>
            <a:off x="1889312" y="1052464"/>
            <a:ext cx="6127376" cy="279961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solidFill>
                  <a:srgbClr val="404040"/>
                </a:solidFill>
                <a:latin typeface="Comic Sans MS" panose="030F0702030302020204" pitchFamily="66" charset="0"/>
              </a:rPr>
              <a:t>Underfitting</a:t>
            </a:r>
          </a:p>
          <a:p>
            <a:pPr marL="342900" indent="-342900">
              <a:lnSpc>
                <a:spcPct val="150000"/>
              </a:lnSpc>
              <a:buFont typeface="Arial" panose="020B0604020202020204" pitchFamily="34" charset="0"/>
              <a:buChar char="•"/>
            </a:pPr>
            <a:r>
              <a:rPr lang="en-IN" sz="2400" dirty="0">
                <a:solidFill>
                  <a:srgbClr val="404040"/>
                </a:solidFill>
                <a:latin typeface="Comic Sans MS" panose="030F0702030302020204" pitchFamily="66" charset="0"/>
              </a:rPr>
              <a:t>Overfitting</a:t>
            </a:r>
          </a:p>
          <a:p>
            <a:pPr marL="342900" indent="-342900">
              <a:lnSpc>
                <a:spcPct val="150000"/>
              </a:lnSpc>
              <a:buFont typeface="Arial" panose="020B0604020202020204" pitchFamily="34" charset="0"/>
              <a:buChar char="•"/>
            </a:pPr>
            <a:r>
              <a:rPr lang="en-IN" sz="2400" dirty="0">
                <a:solidFill>
                  <a:srgbClr val="404040"/>
                </a:solidFill>
                <a:latin typeface="Comic Sans MS" panose="030F0702030302020204" pitchFamily="66" charset="0"/>
              </a:rPr>
              <a:t>Bias – variance trade-off</a:t>
            </a:r>
          </a:p>
          <a:p>
            <a:pPr marL="342900" indent="-342900">
              <a:lnSpc>
                <a:spcPct val="150000"/>
              </a:lnSpc>
              <a:buFont typeface="Arial" panose="020B0604020202020204" pitchFamily="34" charset="0"/>
              <a:buChar char="•"/>
            </a:pPr>
            <a:r>
              <a:rPr lang="en-IN" sz="2400" i="1" dirty="0">
                <a:solidFill>
                  <a:srgbClr val="404040"/>
                </a:solidFill>
                <a:latin typeface="Arial" panose="020B0604020202020204" pitchFamily="34" charset="0"/>
              </a:rPr>
              <a:t>Errors due to ‘Bias’</a:t>
            </a:r>
          </a:p>
          <a:p>
            <a:pPr marL="342900" indent="-342900">
              <a:lnSpc>
                <a:spcPct val="150000"/>
              </a:lnSpc>
              <a:buFont typeface="Arial" panose="020B0604020202020204" pitchFamily="34" charset="0"/>
              <a:buChar char="•"/>
            </a:pPr>
            <a:r>
              <a:rPr lang="en-IN" sz="2400" i="1" dirty="0">
                <a:solidFill>
                  <a:srgbClr val="404040"/>
                </a:solidFill>
                <a:latin typeface="Arial" panose="020B0604020202020204" pitchFamily="34" charset="0"/>
              </a:rPr>
              <a:t>Errors due to ‘Variance’</a:t>
            </a:r>
            <a:endParaRPr lang="en-IN" sz="2400" dirty="0">
              <a:solidFill>
                <a:srgbClr val="404040"/>
              </a:solidFill>
              <a:latin typeface="Comic Sans MS" panose="030F0702030302020204" pitchFamily="66" charset="0"/>
            </a:endParaRPr>
          </a:p>
        </p:txBody>
      </p:sp>
      <p:sp>
        <p:nvSpPr>
          <p:cNvPr id="11" name="TextBox 10">
            <a:extLst>
              <a:ext uri="{FF2B5EF4-FFF2-40B4-BE49-F238E27FC236}">
                <a16:creationId xmlns:a16="http://schemas.microsoft.com/office/drawing/2014/main" id="{3FD6362A-C38C-5B2D-6B64-A706E930A018}"/>
              </a:ext>
            </a:extLst>
          </p:cNvPr>
          <p:cNvSpPr txBox="1"/>
          <p:nvPr/>
        </p:nvSpPr>
        <p:spPr>
          <a:xfrm>
            <a:off x="596153" y="4138499"/>
            <a:ext cx="11273118" cy="965714"/>
          </a:xfrm>
          <a:prstGeom prst="rect">
            <a:avLst/>
          </a:prstGeom>
          <a:noFill/>
        </p:spPr>
        <p:txBody>
          <a:bodyPr wrap="square">
            <a:spAutoFit/>
          </a:bodyPr>
          <a:lstStyle/>
          <a:p>
            <a:pPr>
              <a:lnSpc>
                <a:spcPct val="150000"/>
              </a:lnSpc>
            </a:pPr>
            <a:r>
              <a:rPr lang="en-US" sz="2000" dirty="0">
                <a:solidFill>
                  <a:srgbClr val="333333"/>
                </a:solidFill>
                <a:latin typeface="Microsoft Sans Serif" panose="020B0604020202020204" pitchFamily="34" charset="0"/>
              </a:rPr>
              <a:t>Fitness of a target function approximated by a learning algorithm determines how correctly it is able to classify a set of data it has never seen</a:t>
            </a:r>
            <a:endParaRPr lang="en-IN" sz="2000" dirty="0"/>
          </a:p>
        </p:txBody>
      </p:sp>
    </p:spTree>
    <p:extLst>
      <p:ext uri="{BB962C8B-B14F-4D97-AF65-F5344CB8AC3E}">
        <p14:creationId xmlns:p14="http://schemas.microsoft.com/office/powerpoint/2010/main" val="1060564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D402FE9-3C76-A0C8-71CE-019186AE63F3}"/>
              </a:ext>
            </a:extLst>
          </p:cNvPr>
          <p:cNvSpPr txBox="1">
            <a:spLocks/>
          </p:cNvSpPr>
          <p:nvPr/>
        </p:nvSpPr>
        <p:spPr>
          <a:xfrm>
            <a:off x="174812" y="136525"/>
            <a:ext cx="10515600" cy="65974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kern="0" dirty="0">
                <a:solidFill>
                  <a:srgbClr val="C00000"/>
                </a:solidFill>
                <a:highlight>
                  <a:srgbClr val="FFFFFF"/>
                </a:highlight>
                <a:latin typeface="Times New Roman" panose="02020603050405020304" pitchFamily="18" charset="0"/>
                <a:ea typeface="Times New Roman" panose="02020603050405020304" pitchFamily="18" charset="0"/>
              </a:rPr>
              <a:t>Model Representation and Interpretability </a:t>
            </a:r>
            <a:endParaRPr lang="en-IN" dirty="0">
              <a:solidFill>
                <a:srgbClr val="C00000"/>
              </a:solidFill>
            </a:endParaRPr>
          </a:p>
        </p:txBody>
      </p:sp>
      <p:sp>
        <p:nvSpPr>
          <p:cNvPr id="9" name="TextBox 8">
            <a:extLst>
              <a:ext uri="{FF2B5EF4-FFF2-40B4-BE49-F238E27FC236}">
                <a16:creationId xmlns:a16="http://schemas.microsoft.com/office/drawing/2014/main" id="{2D24F529-7AF6-6D51-DF1A-0228347F235C}"/>
              </a:ext>
            </a:extLst>
          </p:cNvPr>
          <p:cNvSpPr txBox="1"/>
          <p:nvPr/>
        </p:nvSpPr>
        <p:spPr>
          <a:xfrm>
            <a:off x="78442" y="684911"/>
            <a:ext cx="6127376" cy="58509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b="1" u="sng" dirty="0">
                <a:solidFill>
                  <a:srgbClr val="C00000"/>
                </a:solidFill>
                <a:latin typeface="Comic Sans MS" panose="030F0702030302020204" pitchFamily="66" charset="0"/>
              </a:rPr>
              <a:t>Underfitting</a:t>
            </a:r>
          </a:p>
        </p:txBody>
      </p:sp>
      <p:sp>
        <p:nvSpPr>
          <p:cNvPr id="3" name="TextBox 2">
            <a:extLst>
              <a:ext uri="{FF2B5EF4-FFF2-40B4-BE49-F238E27FC236}">
                <a16:creationId xmlns:a16="http://schemas.microsoft.com/office/drawing/2014/main" id="{C24AA74B-B9D9-5208-2669-4580FBA3B416}"/>
              </a:ext>
            </a:extLst>
          </p:cNvPr>
          <p:cNvSpPr txBox="1"/>
          <p:nvPr/>
        </p:nvSpPr>
        <p:spPr>
          <a:xfrm>
            <a:off x="128073" y="1220650"/>
            <a:ext cx="11423277" cy="27238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A typical case of underfitting may occur when trying to represent a non-linear data with a linear model as demonstrated by both cases of underfitting shown in </a:t>
            </a:r>
            <a:r>
              <a:rPr lang="en-US" sz="1800" dirty="0">
                <a:solidFill>
                  <a:srgbClr val="070707"/>
                </a:solidFill>
                <a:latin typeface="Microsoft Sans Serif" panose="020B0604020202020204" pitchFamily="34" charset="0"/>
              </a:rPr>
              <a:t>figure</a:t>
            </a:r>
            <a:r>
              <a:rPr lang="en-US" sz="1800" dirty="0">
                <a:solidFill>
                  <a:srgbClr val="333333"/>
                </a:solidFill>
                <a:latin typeface="Microsoft Sans Serif" panose="020B0604020202020204" pitchFamily="34" charset="0"/>
              </a:rPr>
              <a:t>. </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Many times underfitting happens due to unavailability of sufficient training data.</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Underfitting results in both poor performance with training data as well as poor generalization to test data. </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Underfitting can be avoided by</a:t>
            </a:r>
          </a:p>
          <a:p>
            <a:pPr lvl="1"/>
            <a:r>
              <a:rPr lang="en-US" dirty="0">
                <a:solidFill>
                  <a:srgbClr val="C00000"/>
                </a:solidFill>
                <a:latin typeface="Microsoft Sans Serif" panose="020B0604020202020204" pitchFamily="34" charset="0"/>
              </a:rPr>
              <a:t>1. using more training data</a:t>
            </a:r>
          </a:p>
          <a:p>
            <a:pPr lvl="1"/>
            <a:r>
              <a:rPr lang="en-US" dirty="0">
                <a:solidFill>
                  <a:srgbClr val="C00000"/>
                </a:solidFill>
                <a:latin typeface="Microsoft Sans Serif" panose="020B0604020202020204" pitchFamily="34" charset="0"/>
              </a:rPr>
              <a:t>2. reducing features by effective feature selection</a:t>
            </a:r>
            <a:endParaRPr lang="en-IN" dirty="0">
              <a:solidFill>
                <a:srgbClr val="C00000"/>
              </a:solidFill>
            </a:endParaRPr>
          </a:p>
        </p:txBody>
      </p:sp>
      <p:pic>
        <p:nvPicPr>
          <p:cNvPr id="6" name="Picture 5">
            <a:extLst>
              <a:ext uri="{FF2B5EF4-FFF2-40B4-BE49-F238E27FC236}">
                <a16:creationId xmlns:a16="http://schemas.microsoft.com/office/drawing/2014/main" id="{1B81CBBE-30AB-EE20-9DE8-9F31CD176673}"/>
              </a:ext>
            </a:extLst>
          </p:cNvPr>
          <p:cNvPicPr>
            <a:picLocks noChangeAspect="1"/>
          </p:cNvPicPr>
          <p:nvPr/>
        </p:nvPicPr>
        <p:blipFill>
          <a:blip r:embed="rId2"/>
          <a:stretch>
            <a:fillRect/>
          </a:stretch>
        </p:blipFill>
        <p:spPr>
          <a:xfrm>
            <a:off x="5839711" y="2901604"/>
            <a:ext cx="6066593" cy="3454745"/>
          </a:xfrm>
          <a:prstGeom prst="rect">
            <a:avLst/>
          </a:prstGeom>
        </p:spPr>
      </p:pic>
      <p:sp>
        <p:nvSpPr>
          <p:cNvPr id="10" name="TextBox 9">
            <a:extLst>
              <a:ext uri="{FF2B5EF4-FFF2-40B4-BE49-F238E27FC236}">
                <a16:creationId xmlns:a16="http://schemas.microsoft.com/office/drawing/2014/main" id="{D9B1BC96-EC4D-A8DD-9956-D29E6C49C2F8}"/>
              </a:ext>
            </a:extLst>
          </p:cNvPr>
          <p:cNvSpPr txBox="1"/>
          <p:nvPr/>
        </p:nvSpPr>
        <p:spPr>
          <a:xfrm>
            <a:off x="7580039" y="6356349"/>
            <a:ext cx="6127376"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Underfitting and Overfitting of models</a:t>
            </a:r>
            <a:endParaRPr lang="en-IN" dirty="0"/>
          </a:p>
        </p:txBody>
      </p:sp>
    </p:spTree>
    <p:extLst>
      <p:ext uri="{BB962C8B-B14F-4D97-AF65-F5344CB8AC3E}">
        <p14:creationId xmlns:p14="http://schemas.microsoft.com/office/powerpoint/2010/main" val="33381845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D402FE9-3C76-A0C8-71CE-019186AE63F3}"/>
              </a:ext>
            </a:extLst>
          </p:cNvPr>
          <p:cNvSpPr txBox="1">
            <a:spLocks/>
          </p:cNvSpPr>
          <p:nvPr/>
        </p:nvSpPr>
        <p:spPr>
          <a:xfrm>
            <a:off x="174812" y="136525"/>
            <a:ext cx="10515600" cy="65974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kern="0" dirty="0">
                <a:solidFill>
                  <a:srgbClr val="C00000"/>
                </a:solidFill>
                <a:highlight>
                  <a:srgbClr val="FFFFFF"/>
                </a:highlight>
                <a:latin typeface="Times New Roman" panose="02020603050405020304" pitchFamily="18" charset="0"/>
                <a:ea typeface="Times New Roman" panose="02020603050405020304" pitchFamily="18" charset="0"/>
              </a:rPr>
              <a:t>Model Representation and Interpretability </a:t>
            </a:r>
            <a:endParaRPr lang="en-IN" dirty="0">
              <a:solidFill>
                <a:srgbClr val="C00000"/>
              </a:solidFill>
            </a:endParaRPr>
          </a:p>
        </p:txBody>
      </p:sp>
      <p:sp>
        <p:nvSpPr>
          <p:cNvPr id="9" name="TextBox 8">
            <a:extLst>
              <a:ext uri="{FF2B5EF4-FFF2-40B4-BE49-F238E27FC236}">
                <a16:creationId xmlns:a16="http://schemas.microsoft.com/office/drawing/2014/main" id="{2D24F529-7AF6-6D51-DF1A-0228347F235C}"/>
              </a:ext>
            </a:extLst>
          </p:cNvPr>
          <p:cNvSpPr txBox="1"/>
          <p:nvPr/>
        </p:nvSpPr>
        <p:spPr>
          <a:xfrm>
            <a:off x="78442" y="684911"/>
            <a:ext cx="6127376" cy="58509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b="1" u="sng" dirty="0">
                <a:solidFill>
                  <a:srgbClr val="C00000"/>
                </a:solidFill>
                <a:latin typeface="Comic Sans MS" panose="030F0702030302020204" pitchFamily="66" charset="0"/>
              </a:rPr>
              <a:t>Overfitting</a:t>
            </a:r>
          </a:p>
        </p:txBody>
      </p:sp>
      <p:sp>
        <p:nvSpPr>
          <p:cNvPr id="3" name="TextBox 2">
            <a:extLst>
              <a:ext uri="{FF2B5EF4-FFF2-40B4-BE49-F238E27FC236}">
                <a16:creationId xmlns:a16="http://schemas.microsoft.com/office/drawing/2014/main" id="{C24AA74B-B9D9-5208-2669-4580FBA3B416}"/>
              </a:ext>
            </a:extLst>
          </p:cNvPr>
          <p:cNvSpPr txBox="1"/>
          <p:nvPr/>
        </p:nvSpPr>
        <p:spPr>
          <a:xfrm>
            <a:off x="103257" y="1344658"/>
            <a:ext cx="11985485" cy="1938992"/>
          </a:xfrm>
          <a:prstGeom prst="rect">
            <a:avLst/>
          </a:prstGeom>
          <a:noFill/>
        </p:spPr>
        <p:txBody>
          <a:bodyPr wrap="square">
            <a:spAutoFit/>
          </a:bodyPr>
          <a:lstStyle/>
          <a:p>
            <a:r>
              <a:rPr lang="en-US" sz="2000" dirty="0">
                <a:solidFill>
                  <a:srgbClr val="333333"/>
                </a:solidFill>
                <a:latin typeface="Microsoft Sans Serif" panose="020B0604020202020204" pitchFamily="34" charset="0"/>
              </a:rPr>
              <a:t>Overfitting results in good performance with training data </a:t>
            </a:r>
            <a:r>
              <a:rPr lang="en-US" sz="2000" dirty="0" err="1">
                <a:solidFill>
                  <a:srgbClr val="333333"/>
                </a:solidFill>
                <a:latin typeface="Microsoft Sans Serif" panose="020B0604020202020204" pitchFamily="34" charset="0"/>
              </a:rPr>
              <a:t>set,but</a:t>
            </a:r>
            <a:r>
              <a:rPr lang="en-US" sz="2000" dirty="0">
                <a:solidFill>
                  <a:srgbClr val="333333"/>
                </a:solidFill>
                <a:latin typeface="Microsoft Sans Serif" panose="020B0604020202020204" pitchFamily="34" charset="0"/>
              </a:rPr>
              <a:t> poor generalization and hence poor performance with test data set. </a:t>
            </a:r>
          </a:p>
          <a:p>
            <a:r>
              <a:rPr lang="en-US" sz="2000" dirty="0">
                <a:solidFill>
                  <a:srgbClr val="333333"/>
                </a:solidFill>
                <a:latin typeface="Microsoft Sans Serif" panose="020B0604020202020204" pitchFamily="34" charset="0"/>
              </a:rPr>
              <a:t>Overfitting can be avoided by</a:t>
            </a:r>
          </a:p>
          <a:p>
            <a:r>
              <a:rPr lang="en-US" sz="2000" dirty="0">
                <a:solidFill>
                  <a:srgbClr val="C00000"/>
                </a:solidFill>
                <a:latin typeface="Microsoft Sans Serif" panose="020B0604020202020204" pitchFamily="34" charset="0"/>
              </a:rPr>
              <a:t>1. Using re-sampling techniques like </a:t>
            </a:r>
            <a:r>
              <a:rPr lang="en-US" sz="2000" i="1" dirty="0">
                <a:solidFill>
                  <a:srgbClr val="C00000"/>
                </a:solidFill>
                <a:latin typeface="Arial" panose="020B0604020202020204" pitchFamily="34" charset="0"/>
              </a:rPr>
              <a:t>k</a:t>
            </a:r>
            <a:r>
              <a:rPr lang="en-US" sz="2000" i="1" dirty="0">
                <a:solidFill>
                  <a:srgbClr val="C00000"/>
                </a:solidFill>
                <a:latin typeface="Microsoft Sans Serif" panose="020B0604020202020204" pitchFamily="34" charset="0"/>
              </a:rPr>
              <a:t>-fold cross validation</a:t>
            </a:r>
          </a:p>
          <a:p>
            <a:r>
              <a:rPr lang="en-US" sz="2000" dirty="0">
                <a:solidFill>
                  <a:srgbClr val="C00000"/>
                </a:solidFill>
                <a:latin typeface="Microsoft Sans Serif" panose="020B0604020202020204" pitchFamily="34" charset="0"/>
              </a:rPr>
              <a:t>2. Hold back of a validation data set</a:t>
            </a:r>
          </a:p>
          <a:p>
            <a:r>
              <a:rPr lang="en-US" sz="2000" dirty="0">
                <a:solidFill>
                  <a:srgbClr val="C00000"/>
                </a:solidFill>
                <a:latin typeface="Microsoft Sans Serif" panose="020B0604020202020204" pitchFamily="34" charset="0"/>
              </a:rPr>
              <a:t>3. Remove the nodes which have little or no predictive power for the given </a:t>
            </a:r>
            <a:r>
              <a:rPr lang="en-IN" sz="2000" dirty="0">
                <a:solidFill>
                  <a:srgbClr val="C00000"/>
                </a:solidFill>
                <a:latin typeface="Microsoft Sans Serif" panose="020B0604020202020204" pitchFamily="34" charset="0"/>
              </a:rPr>
              <a:t>machine learning problem.</a:t>
            </a:r>
            <a:endParaRPr lang="en-IN" sz="2000" dirty="0">
              <a:solidFill>
                <a:srgbClr val="C00000"/>
              </a:solidFill>
            </a:endParaRPr>
          </a:p>
        </p:txBody>
      </p:sp>
      <p:pic>
        <p:nvPicPr>
          <p:cNvPr id="6" name="Picture 5">
            <a:extLst>
              <a:ext uri="{FF2B5EF4-FFF2-40B4-BE49-F238E27FC236}">
                <a16:creationId xmlns:a16="http://schemas.microsoft.com/office/drawing/2014/main" id="{1B81CBBE-30AB-EE20-9DE8-9F31CD176673}"/>
              </a:ext>
            </a:extLst>
          </p:cNvPr>
          <p:cNvPicPr>
            <a:picLocks noChangeAspect="1"/>
          </p:cNvPicPr>
          <p:nvPr/>
        </p:nvPicPr>
        <p:blipFill>
          <a:blip r:embed="rId2"/>
          <a:stretch>
            <a:fillRect/>
          </a:stretch>
        </p:blipFill>
        <p:spPr>
          <a:xfrm>
            <a:off x="3142130" y="3429000"/>
            <a:ext cx="5209669" cy="2966752"/>
          </a:xfrm>
          <a:prstGeom prst="rect">
            <a:avLst/>
          </a:prstGeom>
        </p:spPr>
      </p:pic>
      <p:sp>
        <p:nvSpPr>
          <p:cNvPr id="10" name="TextBox 9">
            <a:extLst>
              <a:ext uri="{FF2B5EF4-FFF2-40B4-BE49-F238E27FC236}">
                <a16:creationId xmlns:a16="http://schemas.microsoft.com/office/drawing/2014/main" id="{D9B1BC96-EC4D-A8DD-9956-D29E6C49C2F8}"/>
              </a:ext>
            </a:extLst>
          </p:cNvPr>
          <p:cNvSpPr txBox="1"/>
          <p:nvPr/>
        </p:nvSpPr>
        <p:spPr>
          <a:xfrm>
            <a:off x="901333" y="6352143"/>
            <a:ext cx="6127376"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Underfitting and Overfitting of models</a:t>
            </a:r>
            <a:endParaRPr lang="en-IN" dirty="0"/>
          </a:p>
        </p:txBody>
      </p:sp>
    </p:spTree>
    <p:extLst>
      <p:ext uri="{BB962C8B-B14F-4D97-AF65-F5344CB8AC3E}">
        <p14:creationId xmlns:p14="http://schemas.microsoft.com/office/powerpoint/2010/main" val="334768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7359-A674-1EEA-8F62-8026F298B568}"/>
              </a:ext>
            </a:extLst>
          </p:cNvPr>
          <p:cNvSpPr>
            <a:spLocks noGrp="1"/>
          </p:cNvSpPr>
          <p:nvPr>
            <p:ph type="title"/>
          </p:nvPr>
        </p:nvSpPr>
        <p:spPr>
          <a:xfrm>
            <a:off x="0" y="0"/>
            <a:ext cx="10515600" cy="1325563"/>
          </a:xfrm>
        </p:spPr>
        <p:txBody>
          <a:bodyPr/>
          <a:lstStyle/>
          <a:p>
            <a:r>
              <a:rPr lang="en-IN" dirty="0"/>
              <a:t>Supervised Learning</a:t>
            </a:r>
          </a:p>
        </p:txBody>
      </p:sp>
      <p:pic>
        <p:nvPicPr>
          <p:cNvPr id="5" name="Content Placeholder 4">
            <a:extLst>
              <a:ext uri="{FF2B5EF4-FFF2-40B4-BE49-F238E27FC236}">
                <a16:creationId xmlns:a16="http://schemas.microsoft.com/office/drawing/2014/main" id="{64C99F73-04B5-DE81-7615-1F86EF8B1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650" y="1139031"/>
            <a:ext cx="6772275" cy="3386138"/>
          </a:xfrm>
        </p:spPr>
      </p:pic>
      <p:sp>
        <p:nvSpPr>
          <p:cNvPr id="6" name="TextBox 5">
            <a:extLst>
              <a:ext uri="{FF2B5EF4-FFF2-40B4-BE49-F238E27FC236}">
                <a16:creationId xmlns:a16="http://schemas.microsoft.com/office/drawing/2014/main" id="{F6E127C9-DEC7-DC44-533A-B0B6F96505B7}"/>
              </a:ext>
            </a:extLst>
          </p:cNvPr>
          <p:cNvSpPr txBox="1"/>
          <p:nvPr/>
        </p:nvSpPr>
        <p:spPr>
          <a:xfrm>
            <a:off x="1800225" y="4038600"/>
            <a:ext cx="8867775" cy="400110"/>
          </a:xfrm>
          <a:prstGeom prst="rect">
            <a:avLst/>
          </a:prstGeom>
          <a:noFill/>
        </p:spPr>
        <p:txBody>
          <a:bodyPr wrap="square" rtlCol="0">
            <a:spAutoFit/>
          </a:bodyPr>
          <a:lstStyle/>
          <a:p>
            <a:r>
              <a:rPr lang="en-US" sz="2000" dirty="0"/>
              <a:t>If the given shape has four sides, and all the sides are equal, then it will be labelled</a:t>
            </a:r>
            <a:endParaRPr lang="en-IN" sz="2000" dirty="0"/>
          </a:p>
        </p:txBody>
      </p:sp>
      <p:sp>
        <p:nvSpPr>
          <p:cNvPr id="7" name="TextBox 6">
            <a:extLst>
              <a:ext uri="{FF2B5EF4-FFF2-40B4-BE49-F238E27FC236}">
                <a16:creationId xmlns:a16="http://schemas.microsoft.com/office/drawing/2014/main" id="{B0DB2507-A488-DD22-58B6-25809735154F}"/>
              </a:ext>
            </a:extLst>
          </p:cNvPr>
          <p:cNvSpPr txBox="1"/>
          <p:nvPr/>
        </p:nvSpPr>
        <p:spPr>
          <a:xfrm>
            <a:off x="10668000" y="4038600"/>
            <a:ext cx="1162050" cy="369332"/>
          </a:xfrm>
          <a:prstGeom prst="rect">
            <a:avLst/>
          </a:prstGeom>
          <a:noFill/>
        </p:spPr>
        <p:txBody>
          <a:bodyPr wrap="square" rtlCol="0">
            <a:spAutoFit/>
          </a:bodyPr>
          <a:lstStyle/>
          <a:p>
            <a:r>
              <a:rPr lang="en-IN" b="1" dirty="0">
                <a:solidFill>
                  <a:srgbClr val="C00000"/>
                </a:solidFill>
              </a:rPr>
              <a:t>Square</a:t>
            </a:r>
            <a:endParaRPr lang="en-IN" dirty="0">
              <a:solidFill>
                <a:srgbClr val="C00000"/>
              </a:solidFill>
            </a:endParaRPr>
          </a:p>
        </p:txBody>
      </p:sp>
      <p:sp>
        <p:nvSpPr>
          <p:cNvPr id="8" name="TextBox 7">
            <a:extLst>
              <a:ext uri="{FF2B5EF4-FFF2-40B4-BE49-F238E27FC236}">
                <a16:creationId xmlns:a16="http://schemas.microsoft.com/office/drawing/2014/main" id="{8222ABC9-B1C5-831F-F2A0-B6864CA5619F}"/>
              </a:ext>
            </a:extLst>
          </p:cNvPr>
          <p:cNvSpPr txBox="1"/>
          <p:nvPr/>
        </p:nvSpPr>
        <p:spPr>
          <a:xfrm>
            <a:off x="1800225" y="4591110"/>
            <a:ext cx="8867775" cy="400110"/>
          </a:xfrm>
          <a:prstGeom prst="rect">
            <a:avLst/>
          </a:prstGeom>
          <a:noFill/>
        </p:spPr>
        <p:txBody>
          <a:bodyPr wrap="square" rtlCol="0">
            <a:spAutoFit/>
          </a:bodyPr>
          <a:lstStyle/>
          <a:p>
            <a:r>
              <a:rPr lang="en-US" sz="2000" dirty="0"/>
              <a:t>If the given shape has three sides, then it will be labelled</a:t>
            </a:r>
            <a:endParaRPr lang="en-IN" sz="2000" dirty="0"/>
          </a:p>
        </p:txBody>
      </p:sp>
      <p:sp>
        <p:nvSpPr>
          <p:cNvPr id="9" name="TextBox 8">
            <a:extLst>
              <a:ext uri="{FF2B5EF4-FFF2-40B4-BE49-F238E27FC236}">
                <a16:creationId xmlns:a16="http://schemas.microsoft.com/office/drawing/2014/main" id="{5101118F-C1BF-7AC5-B260-25AD53C744C4}"/>
              </a:ext>
            </a:extLst>
          </p:cNvPr>
          <p:cNvSpPr txBox="1"/>
          <p:nvPr/>
        </p:nvSpPr>
        <p:spPr>
          <a:xfrm>
            <a:off x="10668000" y="4591110"/>
            <a:ext cx="1162050" cy="369332"/>
          </a:xfrm>
          <a:prstGeom prst="rect">
            <a:avLst/>
          </a:prstGeom>
          <a:noFill/>
        </p:spPr>
        <p:txBody>
          <a:bodyPr wrap="square" rtlCol="0">
            <a:spAutoFit/>
          </a:bodyPr>
          <a:lstStyle/>
          <a:p>
            <a:r>
              <a:rPr lang="en-IN" b="1" dirty="0">
                <a:solidFill>
                  <a:srgbClr val="C00000"/>
                </a:solidFill>
              </a:rPr>
              <a:t>Triangle</a:t>
            </a:r>
            <a:endParaRPr lang="en-IN" dirty="0">
              <a:solidFill>
                <a:srgbClr val="C00000"/>
              </a:solidFill>
            </a:endParaRPr>
          </a:p>
        </p:txBody>
      </p:sp>
      <p:sp>
        <p:nvSpPr>
          <p:cNvPr id="11" name="TextBox 10">
            <a:extLst>
              <a:ext uri="{FF2B5EF4-FFF2-40B4-BE49-F238E27FC236}">
                <a16:creationId xmlns:a16="http://schemas.microsoft.com/office/drawing/2014/main" id="{3FC9BAEE-97AE-3F86-E3D1-33FA1B5AB97B}"/>
              </a:ext>
            </a:extLst>
          </p:cNvPr>
          <p:cNvSpPr txBox="1"/>
          <p:nvPr/>
        </p:nvSpPr>
        <p:spPr>
          <a:xfrm>
            <a:off x="1876425" y="5143620"/>
            <a:ext cx="6219824" cy="369332"/>
          </a:xfrm>
          <a:prstGeom prst="rect">
            <a:avLst/>
          </a:prstGeom>
          <a:noFill/>
        </p:spPr>
        <p:txBody>
          <a:bodyPr wrap="square">
            <a:spAutoFit/>
          </a:bodyPr>
          <a:lstStyle/>
          <a:p>
            <a:r>
              <a:rPr lang="en-US" dirty="0"/>
              <a:t>If the given shape has six equal sides then it will be labelled</a:t>
            </a:r>
            <a:endParaRPr lang="en-IN" dirty="0"/>
          </a:p>
        </p:txBody>
      </p:sp>
      <p:sp>
        <p:nvSpPr>
          <p:cNvPr id="12" name="TextBox 11">
            <a:extLst>
              <a:ext uri="{FF2B5EF4-FFF2-40B4-BE49-F238E27FC236}">
                <a16:creationId xmlns:a16="http://schemas.microsoft.com/office/drawing/2014/main" id="{E5BB2203-3E5F-8A9E-92EC-D8A1F73AB319}"/>
              </a:ext>
            </a:extLst>
          </p:cNvPr>
          <p:cNvSpPr txBox="1"/>
          <p:nvPr/>
        </p:nvSpPr>
        <p:spPr>
          <a:xfrm>
            <a:off x="10668000" y="5112842"/>
            <a:ext cx="1962150" cy="369332"/>
          </a:xfrm>
          <a:prstGeom prst="rect">
            <a:avLst/>
          </a:prstGeom>
          <a:noFill/>
        </p:spPr>
        <p:txBody>
          <a:bodyPr wrap="square" rtlCol="0">
            <a:spAutoFit/>
          </a:bodyPr>
          <a:lstStyle/>
          <a:p>
            <a:r>
              <a:rPr lang="en-IN" dirty="0">
                <a:solidFill>
                  <a:srgbClr val="C00000"/>
                </a:solidFill>
              </a:rPr>
              <a:t>Hexagon</a:t>
            </a:r>
          </a:p>
        </p:txBody>
      </p:sp>
    </p:spTree>
    <p:custDataLst>
      <p:tags r:id="rId1"/>
    </p:custDataLst>
    <p:extLst>
      <p:ext uri="{BB962C8B-B14F-4D97-AF65-F5344CB8AC3E}">
        <p14:creationId xmlns:p14="http://schemas.microsoft.com/office/powerpoint/2010/main" val="475539028"/>
      </p:ext>
    </p:extLst>
  </p:cSld>
  <p:clrMapOvr>
    <a:masterClrMapping/>
  </p:clrMapOvr>
  <mc:AlternateContent xmlns:mc="http://schemas.openxmlformats.org/markup-compatibility/2006" xmlns:p14="http://schemas.microsoft.com/office/powerpoint/2010/main">
    <mc:Choice Requires="p14">
      <p:transition spd="slow" p14:dur="2000" advTm="122797"/>
    </mc:Choice>
    <mc:Fallback xmlns="">
      <p:transition spd="slow" advTm="1227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0E88-2CC3-F687-340A-CC614AC8ADA1}"/>
              </a:ext>
            </a:extLst>
          </p:cNvPr>
          <p:cNvSpPr>
            <a:spLocks noGrp="1"/>
          </p:cNvSpPr>
          <p:nvPr>
            <p:ph type="title"/>
          </p:nvPr>
        </p:nvSpPr>
        <p:spPr/>
        <p:txBody>
          <a:bodyPr/>
          <a:lstStyle/>
          <a:p>
            <a:endParaRPr lang="en-IN"/>
          </a:p>
        </p:txBody>
      </p:sp>
      <p:pic>
        <p:nvPicPr>
          <p:cNvPr id="1026" name="Picture 2" descr="Region for the Least Value of Total Error">
            <a:extLst>
              <a:ext uri="{FF2B5EF4-FFF2-40B4-BE49-F238E27FC236}">
                <a16:creationId xmlns:a16="http://schemas.microsoft.com/office/drawing/2014/main" id="{C44EF242-DDB0-14DC-D6D9-5096C2438E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5677" y="621047"/>
            <a:ext cx="7676339" cy="55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05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1FDE-1A42-B04D-A3DA-BCF83D7D1BAC}"/>
              </a:ext>
            </a:extLst>
          </p:cNvPr>
          <p:cNvSpPr>
            <a:spLocks noGrp="1"/>
          </p:cNvSpPr>
          <p:nvPr>
            <p:ph type="title"/>
          </p:nvPr>
        </p:nvSpPr>
        <p:spPr/>
        <p:txBody>
          <a:bodyPr/>
          <a:lstStyle/>
          <a:p>
            <a:r>
              <a:rPr lang="en-IN" sz="3600" dirty="0">
                <a:solidFill>
                  <a:srgbClr val="C00000"/>
                </a:solidFill>
                <a:latin typeface="Comic Sans MS" panose="030F0702030302020204" pitchFamily="66" charset="0"/>
              </a:rPr>
              <a:t>Bias – variance trade-off</a:t>
            </a:r>
            <a:br>
              <a:rPr lang="en-IN" sz="1800" dirty="0">
                <a:solidFill>
                  <a:srgbClr val="404040"/>
                </a:solidFill>
                <a:latin typeface="Comic Sans MS" panose="030F0702030302020204" pitchFamily="66" charset="0"/>
              </a:rPr>
            </a:br>
            <a:endParaRPr lang="en-IN" dirty="0"/>
          </a:p>
        </p:txBody>
      </p:sp>
      <p:sp>
        <p:nvSpPr>
          <p:cNvPr id="3" name="Content Placeholder 2">
            <a:extLst>
              <a:ext uri="{FF2B5EF4-FFF2-40B4-BE49-F238E27FC236}">
                <a16:creationId xmlns:a16="http://schemas.microsoft.com/office/drawing/2014/main" id="{4D6F0F37-BA1E-F937-3F99-D9F857F6DB66}"/>
              </a:ext>
            </a:extLst>
          </p:cNvPr>
          <p:cNvSpPr>
            <a:spLocks noGrp="1"/>
          </p:cNvSpPr>
          <p:nvPr>
            <p:ph idx="1"/>
          </p:nvPr>
        </p:nvSpPr>
        <p:spPr>
          <a:xfrm>
            <a:off x="990600" y="1141705"/>
            <a:ext cx="10515600" cy="4351338"/>
          </a:xfrm>
        </p:spPr>
        <p:txBody>
          <a:bodyPr/>
          <a:lstStyle/>
          <a:p>
            <a:pPr marL="0" indent="0" algn="just">
              <a:lnSpc>
                <a:spcPct val="150000"/>
              </a:lnSpc>
              <a:buNone/>
            </a:pPr>
            <a:r>
              <a:rPr lang="en-US" sz="3200" dirty="0">
                <a:solidFill>
                  <a:srgbClr val="333333"/>
                </a:solidFill>
                <a:latin typeface="Microsoft Sans Serif" panose="020B0604020202020204" pitchFamily="34" charset="0"/>
              </a:rPr>
              <a:t>In supervised learning, the class value assigned by the learning model built based on the training data may differ from the actual class value. This error in learning can be of two types –errors due to ‘bias’ and </a:t>
            </a:r>
            <a:r>
              <a:rPr lang="en-US" sz="3200" dirty="0">
                <a:solidFill>
                  <a:srgbClr val="C00000"/>
                </a:solidFill>
                <a:latin typeface="Microsoft Sans Serif" panose="020B0604020202020204" pitchFamily="34" charset="0"/>
              </a:rPr>
              <a:t>error</a:t>
            </a:r>
            <a:r>
              <a:rPr lang="en-US" sz="3200" dirty="0">
                <a:solidFill>
                  <a:srgbClr val="333333"/>
                </a:solidFill>
                <a:latin typeface="Microsoft Sans Serif" panose="020B0604020202020204" pitchFamily="34" charset="0"/>
              </a:rPr>
              <a:t> due to ‘</a:t>
            </a:r>
            <a:r>
              <a:rPr lang="en-US" sz="3200" dirty="0">
                <a:solidFill>
                  <a:srgbClr val="C00000"/>
                </a:solidFill>
                <a:latin typeface="Microsoft Sans Serif" panose="020B0604020202020204" pitchFamily="34" charset="0"/>
              </a:rPr>
              <a:t>variance</a:t>
            </a:r>
            <a:r>
              <a:rPr lang="en-US" sz="1800" dirty="0">
                <a:solidFill>
                  <a:srgbClr val="C00000"/>
                </a:solidFill>
                <a:latin typeface="Microsoft Sans Serif" panose="020B0604020202020204" pitchFamily="34" charset="0"/>
              </a:rPr>
              <a:t>’</a:t>
            </a:r>
            <a:r>
              <a:rPr lang="en-US" sz="1800" dirty="0">
                <a:solidFill>
                  <a:srgbClr val="333333"/>
                </a:solidFill>
                <a:latin typeface="Microsoft Sans Serif" panose="020B0604020202020204" pitchFamily="34" charset="0"/>
              </a:rPr>
              <a:t> </a:t>
            </a:r>
            <a:endParaRPr lang="en-IN" dirty="0"/>
          </a:p>
        </p:txBody>
      </p:sp>
    </p:spTree>
    <p:extLst>
      <p:ext uri="{BB962C8B-B14F-4D97-AF65-F5344CB8AC3E}">
        <p14:creationId xmlns:p14="http://schemas.microsoft.com/office/powerpoint/2010/main" val="26208358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3FC5-1FA7-D80D-64B0-6802CA1D496D}"/>
              </a:ext>
            </a:extLst>
          </p:cNvPr>
          <p:cNvSpPr>
            <a:spLocks noGrp="1"/>
          </p:cNvSpPr>
          <p:nvPr>
            <p:ph type="title"/>
          </p:nvPr>
        </p:nvSpPr>
        <p:spPr>
          <a:xfrm>
            <a:off x="614082" y="367553"/>
            <a:ext cx="10515600" cy="686641"/>
          </a:xfrm>
        </p:spPr>
        <p:txBody>
          <a:bodyPr>
            <a:normAutofit/>
          </a:bodyPr>
          <a:lstStyle/>
          <a:p>
            <a:r>
              <a:rPr lang="en-IN" sz="3600" i="1" dirty="0">
                <a:solidFill>
                  <a:srgbClr val="C00000"/>
                </a:solidFill>
                <a:latin typeface="Arial" panose="020B0604020202020204" pitchFamily="34" charset="0"/>
              </a:rPr>
              <a:t>Errors due to ‘Bias’</a:t>
            </a:r>
          </a:p>
        </p:txBody>
      </p:sp>
      <p:sp>
        <p:nvSpPr>
          <p:cNvPr id="3" name="Content Placeholder 2">
            <a:extLst>
              <a:ext uri="{FF2B5EF4-FFF2-40B4-BE49-F238E27FC236}">
                <a16:creationId xmlns:a16="http://schemas.microsoft.com/office/drawing/2014/main" id="{BB8F8D24-49CC-86F8-71F5-DC5A78D389A8}"/>
              </a:ext>
            </a:extLst>
          </p:cNvPr>
          <p:cNvSpPr>
            <a:spLocks noGrp="1"/>
          </p:cNvSpPr>
          <p:nvPr>
            <p:ph idx="1"/>
          </p:nvPr>
        </p:nvSpPr>
        <p:spPr>
          <a:xfrm>
            <a:off x="838200" y="1054194"/>
            <a:ext cx="10515600" cy="1428563"/>
          </a:xfrm>
        </p:spPr>
        <p:txBody>
          <a:bodyPr/>
          <a:lstStyle/>
          <a:p>
            <a:r>
              <a:rPr lang="en-US" sz="1800" dirty="0">
                <a:solidFill>
                  <a:srgbClr val="333333"/>
                </a:solidFill>
                <a:latin typeface="Microsoft Sans Serif" panose="020B0604020202020204" pitchFamily="34" charset="0"/>
              </a:rPr>
              <a:t>It is due to underfitting of the model</a:t>
            </a:r>
          </a:p>
          <a:p>
            <a:r>
              <a:rPr lang="en-US" sz="1800" dirty="0">
                <a:solidFill>
                  <a:srgbClr val="333333"/>
                </a:solidFill>
                <a:latin typeface="Microsoft Sans Serif" panose="020B0604020202020204" pitchFamily="34" charset="0"/>
              </a:rPr>
              <a:t>Parametric models generally have high bias making them </a:t>
            </a:r>
            <a:r>
              <a:rPr lang="en-IN" sz="1800" dirty="0">
                <a:solidFill>
                  <a:srgbClr val="333333"/>
                </a:solidFill>
                <a:latin typeface="Microsoft Sans Serif" panose="020B0604020202020204" pitchFamily="34" charset="0"/>
              </a:rPr>
              <a:t>easier to understand/interpret and faster to learn.</a:t>
            </a:r>
          </a:p>
          <a:p>
            <a:r>
              <a:rPr lang="en-IN" sz="1800" dirty="0">
                <a:solidFill>
                  <a:srgbClr val="333333"/>
                </a:solidFill>
                <a:latin typeface="Microsoft Sans Serif" panose="020B0604020202020204" pitchFamily="34" charset="0"/>
              </a:rPr>
              <a:t>Underfitting results in high bias.</a:t>
            </a:r>
            <a:endParaRPr lang="en-IN" dirty="0"/>
          </a:p>
        </p:txBody>
      </p:sp>
      <p:sp>
        <p:nvSpPr>
          <p:cNvPr id="5" name="Title 1">
            <a:extLst>
              <a:ext uri="{FF2B5EF4-FFF2-40B4-BE49-F238E27FC236}">
                <a16:creationId xmlns:a16="http://schemas.microsoft.com/office/drawing/2014/main" id="{1B7ADB0B-F3CF-CE89-A77E-8FFBC5FF8442}"/>
              </a:ext>
            </a:extLst>
          </p:cNvPr>
          <p:cNvSpPr txBox="1">
            <a:spLocks/>
          </p:cNvSpPr>
          <p:nvPr/>
        </p:nvSpPr>
        <p:spPr>
          <a:xfrm>
            <a:off x="524435" y="2482757"/>
            <a:ext cx="10515600" cy="686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i="1" dirty="0">
                <a:solidFill>
                  <a:srgbClr val="C00000"/>
                </a:solidFill>
                <a:latin typeface="Arial" panose="020B0604020202020204" pitchFamily="34" charset="0"/>
              </a:rPr>
              <a:t>Errors due to ‘Variance’</a:t>
            </a:r>
          </a:p>
        </p:txBody>
      </p:sp>
      <p:sp>
        <p:nvSpPr>
          <p:cNvPr id="7" name="TextBox 6">
            <a:extLst>
              <a:ext uri="{FF2B5EF4-FFF2-40B4-BE49-F238E27FC236}">
                <a16:creationId xmlns:a16="http://schemas.microsoft.com/office/drawing/2014/main" id="{FF0D8BAD-7072-E69C-725E-6F3A42E02456}"/>
              </a:ext>
            </a:extLst>
          </p:cNvPr>
          <p:cNvSpPr txBox="1"/>
          <p:nvPr/>
        </p:nvSpPr>
        <p:spPr>
          <a:xfrm>
            <a:off x="990599" y="3152903"/>
            <a:ext cx="10278035" cy="1293816"/>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Errors due to variance occur from difference in training data sets used to train the model. </a:t>
            </a:r>
          </a:p>
          <a:p>
            <a:pPr>
              <a:lnSpc>
                <a:spcPct val="150000"/>
              </a:lnSpc>
            </a:pPr>
            <a:r>
              <a:rPr lang="en-IN" sz="1800" dirty="0">
                <a:solidFill>
                  <a:srgbClr val="333333"/>
                </a:solidFill>
                <a:latin typeface="Microsoft Sans Serif" panose="020B0604020202020204" pitchFamily="34" charset="0"/>
              </a:rPr>
              <a:t>Different training data sets </a:t>
            </a:r>
            <a:r>
              <a:rPr lang="en-US" sz="1800" dirty="0">
                <a:solidFill>
                  <a:srgbClr val="333333"/>
                </a:solidFill>
                <a:latin typeface="Microsoft Sans Serif" panose="020B0604020202020204" pitchFamily="34" charset="0"/>
              </a:rPr>
              <a:t>(randomly sampled from the input data set) are used to train </a:t>
            </a:r>
            <a:r>
              <a:rPr lang="en-IN" sz="1800" dirty="0">
                <a:solidFill>
                  <a:srgbClr val="333333"/>
                </a:solidFill>
                <a:latin typeface="Microsoft Sans Serif" panose="020B0604020202020204" pitchFamily="34" charset="0"/>
              </a:rPr>
              <a:t>the model.</a:t>
            </a:r>
          </a:p>
          <a:p>
            <a:pPr>
              <a:lnSpc>
                <a:spcPct val="150000"/>
              </a:lnSpc>
            </a:pPr>
            <a:r>
              <a:rPr lang="en-IN" sz="1800" dirty="0">
                <a:solidFill>
                  <a:srgbClr val="333333"/>
                </a:solidFill>
                <a:latin typeface="Microsoft Sans Serif" panose="020B0604020202020204" pitchFamily="34" charset="0"/>
              </a:rPr>
              <a:t> </a:t>
            </a:r>
            <a:endParaRPr lang="en-IN" dirty="0"/>
          </a:p>
        </p:txBody>
      </p:sp>
      <p:sp>
        <p:nvSpPr>
          <p:cNvPr id="9" name="TextBox 8">
            <a:extLst>
              <a:ext uri="{FF2B5EF4-FFF2-40B4-BE49-F238E27FC236}">
                <a16:creationId xmlns:a16="http://schemas.microsoft.com/office/drawing/2014/main" id="{308A12F3-0B5D-1BFA-47A9-13EECBDB57EA}"/>
              </a:ext>
            </a:extLst>
          </p:cNvPr>
          <p:cNvSpPr txBox="1"/>
          <p:nvPr/>
        </p:nvSpPr>
        <p:spPr>
          <a:xfrm>
            <a:off x="2250140" y="4584377"/>
            <a:ext cx="8498541" cy="830997"/>
          </a:xfrm>
          <a:prstGeom prst="rect">
            <a:avLst/>
          </a:prstGeom>
          <a:noFill/>
        </p:spPr>
        <p:txBody>
          <a:bodyPr wrap="square">
            <a:spAutoFit/>
          </a:bodyPr>
          <a:lstStyle/>
          <a:p>
            <a:r>
              <a:rPr lang="en-US" sz="2400" dirty="0">
                <a:solidFill>
                  <a:srgbClr val="C00000"/>
                </a:solidFill>
                <a:latin typeface="Microsoft Sans Serif" panose="020B0604020202020204" pitchFamily="34" charset="0"/>
              </a:rPr>
              <a:t>Increasing the bias will decrease the variance, </a:t>
            </a:r>
          </a:p>
          <a:p>
            <a:r>
              <a:rPr lang="en-US" sz="2400" dirty="0">
                <a:solidFill>
                  <a:srgbClr val="C00000"/>
                </a:solidFill>
                <a:latin typeface="Microsoft Sans Serif" panose="020B0604020202020204" pitchFamily="34" charset="0"/>
              </a:rPr>
              <a:t>Increasing the variance will decrease the bias</a:t>
            </a:r>
            <a:endParaRPr lang="en-IN" sz="2400" dirty="0">
              <a:solidFill>
                <a:srgbClr val="C00000"/>
              </a:solidFill>
            </a:endParaRPr>
          </a:p>
        </p:txBody>
      </p:sp>
    </p:spTree>
    <p:extLst>
      <p:ext uri="{BB962C8B-B14F-4D97-AF65-F5344CB8AC3E}">
        <p14:creationId xmlns:p14="http://schemas.microsoft.com/office/powerpoint/2010/main" val="29680044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Data Pre-processing – Modelling and Evaluation: Selecting a Model -Training a Model – Model representation and Interpretability – </a:t>
            </a:r>
            <a:r>
              <a:rPr lang="en-US" dirty="0">
                <a:solidFill>
                  <a:srgbClr val="FF0000"/>
                </a:solidFill>
              </a:rPr>
              <a:t>Evaluating Performance of a Model </a:t>
            </a:r>
            <a:r>
              <a:rPr lang="en-US" dirty="0"/>
              <a:t>– Improving Performance.</a:t>
            </a:r>
            <a:endParaRPr lang="en-IN" dirty="0"/>
          </a:p>
        </p:txBody>
      </p:sp>
    </p:spTree>
    <p:extLst>
      <p:ext uri="{BB962C8B-B14F-4D97-AF65-F5344CB8AC3E}">
        <p14:creationId xmlns:p14="http://schemas.microsoft.com/office/powerpoint/2010/main" val="37328747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30B6-8586-CC12-C880-E54084702EF9}"/>
              </a:ext>
            </a:extLst>
          </p:cNvPr>
          <p:cNvSpPr>
            <a:spLocks noGrp="1"/>
          </p:cNvSpPr>
          <p:nvPr>
            <p:ph type="title"/>
          </p:nvPr>
        </p:nvSpPr>
        <p:spPr>
          <a:xfrm>
            <a:off x="1125070" y="3126394"/>
            <a:ext cx="10515600" cy="462523"/>
          </a:xfrm>
        </p:spPr>
        <p:txBody>
          <a:bodyPr>
            <a:normAutofit fontScale="90000"/>
          </a:body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Tree>
    <p:extLst>
      <p:ext uri="{BB962C8B-B14F-4D97-AF65-F5344CB8AC3E}">
        <p14:creationId xmlns:p14="http://schemas.microsoft.com/office/powerpoint/2010/main" val="9365682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166800-2203-F69E-EACA-8184DDFF7033}"/>
              </a:ext>
            </a:extLst>
          </p:cNvPr>
          <p:cNvSpPr>
            <a:spLocks noGrp="1"/>
          </p:cNvSpPr>
          <p:nvPr>
            <p:ph type="title"/>
          </p:nvPr>
        </p:nvSpPr>
        <p:spPr>
          <a:xfrm>
            <a:off x="156881" y="203900"/>
            <a:ext cx="10515600" cy="462523"/>
          </a:xfrm>
        </p:spPr>
        <p:txBody>
          <a:bodyPr>
            <a:normAutofit fontScale="90000"/>
          </a:body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7" name="TextBox 6">
            <a:extLst>
              <a:ext uri="{FF2B5EF4-FFF2-40B4-BE49-F238E27FC236}">
                <a16:creationId xmlns:a16="http://schemas.microsoft.com/office/drawing/2014/main" id="{042CCD0A-1474-6300-F3EA-ED455E2889B5}"/>
              </a:ext>
            </a:extLst>
          </p:cNvPr>
          <p:cNvSpPr txBox="1"/>
          <p:nvPr/>
        </p:nvSpPr>
        <p:spPr>
          <a:xfrm>
            <a:off x="156881" y="770075"/>
            <a:ext cx="6096000" cy="4431983"/>
          </a:xfrm>
          <a:prstGeom prst="rect">
            <a:avLst/>
          </a:prstGeom>
          <a:noFill/>
        </p:spPr>
        <p:txBody>
          <a:bodyPr wrap="square">
            <a:spAutoFit/>
          </a:bodyPr>
          <a:lstStyle/>
          <a:p>
            <a:r>
              <a:rPr lang="en-IN" sz="2400" b="1" u="sng" dirty="0">
                <a:solidFill>
                  <a:srgbClr val="C00000"/>
                </a:solidFill>
                <a:latin typeface="Comic Sans MS" panose="030F0702030302020204" pitchFamily="66" charset="0"/>
              </a:rPr>
              <a:t>Supervised learning – classification</a:t>
            </a:r>
          </a:p>
          <a:p>
            <a:endParaRPr lang="en-IN" sz="2400" b="1" u="sng" dirty="0">
              <a:solidFill>
                <a:srgbClr val="C00000"/>
              </a:solidFill>
              <a:latin typeface="Comic Sans MS" panose="030F0702030302020204" pitchFamily="66" charset="0"/>
            </a:endParaRPr>
          </a:p>
          <a:p>
            <a:r>
              <a:rPr lang="en-IN" sz="2400" b="1" u="sng" dirty="0">
                <a:solidFill>
                  <a:srgbClr val="C00000"/>
                </a:solidFill>
                <a:latin typeface="Comic Sans MS" panose="030F0702030302020204" pitchFamily="66" charset="0"/>
              </a:rPr>
              <a:t>TP</a:t>
            </a:r>
            <a:r>
              <a:rPr lang="en-IN" sz="2400" b="1" u="sng" dirty="0">
                <a:solidFill>
                  <a:srgbClr val="C00000"/>
                </a:solidFill>
                <a:latin typeface="Comic Sans MS" panose="030F0702030302020204" pitchFamily="66" charset="0"/>
                <a:sym typeface="Wingdings" panose="05000000000000000000" pitchFamily="2" charset="2"/>
              </a:rPr>
              <a:t> </a:t>
            </a:r>
            <a:r>
              <a:rPr lang="en-US" sz="1800" dirty="0">
                <a:solidFill>
                  <a:srgbClr val="333333"/>
                </a:solidFill>
                <a:latin typeface="Microsoft Sans Serif" panose="020B0604020202020204" pitchFamily="34" charset="0"/>
              </a:rPr>
              <a:t>the model has correctly classified data</a:t>
            </a:r>
          </a:p>
          <a:p>
            <a:r>
              <a:rPr lang="en-US" sz="1800" dirty="0">
                <a:solidFill>
                  <a:srgbClr val="333333"/>
                </a:solidFill>
                <a:latin typeface="Microsoft Sans Serif" panose="020B0604020202020204" pitchFamily="34" charset="0"/>
              </a:rPr>
              <a:t>instances as the class of interest</a:t>
            </a:r>
            <a:endParaRPr lang="en-IN" sz="2400" b="1" u="sng" dirty="0">
              <a:solidFill>
                <a:srgbClr val="C00000"/>
              </a:solidFill>
              <a:latin typeface="Comic Sans MS" panose="030F0702030302020204" pitchFamily="66" charset="0"/>
            </a:endParaRPr>
          </a:p>
          <a:p>
            <a:r>
              <a:rPr lang="en-IN" sz="2400" b="1" u="sng" dirty="0">
                <a:solidFill>
                  <a:srgbClr val="C00000"/>
                </a:solidFill>
                <a:latin typeface="Comic Sans MS" panose="030F0702030302020204" pitchFamily="66" charset="0"/>
              </a:rPr>
              <a:t>TN</a:t>
            </a:r>
            <a:r>
              <a:rPr lang="en-IN" sz="2400" b="1" u="sng" dirty="0">
                <a:solidFill>
                  <a:srgbClr val="C00000"/>
                </a:solidFill>
                <a:latin typeface="Comic Sans MS" panose="030F0702030302020204" pitchFamily="66" charset="0"/>
                <a:sym typeface="Wingdings" panose="05000000000000000000" pitchFamily="2" charset="2"/>
              </a:rPr>
              <a:t> </a:t>
            </a:r>
            <a:r>
              <a:rPr lang="en-US" sz="1800" dirty="0">
                <a:solidFill>
                  <a:srgbClr val="333333"/>
                </a:solidFill>
                <a:latin typeface="Microsoft Sans Serif" panose="020B0604020202020204" pitchFamily="34" charset="0"/>
              </a:rPr>
              <a:t>he model has correctly classified as not</a:t>
            </a:r>
          </a:p>
          <a:p>
            <a:r>
              <a:rPr lang="en-IN" sz="1800" dirty="0">
                <a:solidFill>
                  <a:srgbClr val="333333"/>
                </a:solidFill>
                <a:latin typeface="Microsoft Sans Serif" panose="020B0604020202020204" pitchFamily="34" charset="0"/>
              </a:rPr>
              <a:t>the class of interest.</a:t>
            </a:r>
            <a:endParaRPr lang="en-IN" sz="2400" b="1" u="sng" dirty="0">
              <a:solidFill>
                <a:srgbClr val="C00000"/>
              </a:solidFill>
              <a:latin typeface="Comic Sans MS" panose="030F0702030302020204" pitchFamily="66" charset="0"/>
            </a:endParaRPr>
          </a:p>
          <a:p>
            <a:r>
              <a:rPr lang="en-IN" sz="2400" b="1" u="sng" dirty="0">
                <a:solidFill>
                  <a:srgbClr val="C00000"/>
                </a:solidFill>
                <a:latin typeface="Comic Sans MS" panose="030F0702030302020204" pitchFamily="66" charset="0"/>
              </a:rPr>
              <a:t>FP </a:t>
            </a:r>
            <a:r>
              <a:rPr lang="en-IN" sz="2400" b="1" u="sng" dirty="0">
                <a:solidFill>
                  <a:srgbClr val="C00000"/>
                </a:solidFill>
                <a:latin typeface="Comic Sans MS" panose="030F0702030302020204" pitchFamily="66" charset="0"/>
                <a:sym typeface="Wingdings" panose="05000000000000000000" pitchFamily="2" charset="2"/>
              </a:rPr>
              <a:t> </a:t>
            </a:r>
            <a:r>
              <a:rPr lang="en-US" sz="1800" dirty="0">
                <a:solidFill>
                  <a:srgbClr val="333333"/>
                </a:solidFill>
                <a:latin typeface="Microsoft Sans Serif" panose="020B0604020202020204" pitchFamily="34" charset="0"/>
              </a:rPr>
              <a:t>the model incorrectly classified data</a:t>
            </a:r>
          </a:p>
          <a:p>
            <a:r>
              <a:rPr lang="en-US" sz="1800" dirty="0">
                <a:solidFill>
                  <a:srgbClr val="333333"/>
                </a:solidFill>
                <a:latin typeface="Microsoft Sans Serif" panose="020B0604020202020204" pitchFamily="34" charset="0"/>
              </a:rPr>
              <a:t>instances as the class of interest.</a:t>
            </a:r>
            <a:endParaRPr lang="en-IN" sz="2400" b="1" u="sng" dirty="0">
              <a:solidFill>
                <a:srgbClr val="C00000"/>
              </a:solidFill>
              <a:latin typeface="Comic Sans MS" panose="030F0702030302020204" pitchFamily="66" charset="0"/>
            </a:endParaRPr>
          </a:p>
          <a:p>
            <a:r>
              <a:rPr lang="en-IN" sz="2400" b="1" u="sng" dirty="0">
                <a:solidFill>
                  <a:srgbClr val="C00000"/>
                </a:solidFill>
                <a:latin typeface="Comic Sans MS" panose="030F0702030302020204" pitchFamily="66" charset="0"/>
              </a:rPr>
              <a:t>FN </a:t>
            </a:r>
            <a:r>
              <a:rPr lang="en-IN" sz="2400" b="1" u="sng" dirty="0">
                <a:solidFill>
                  <a:srgbClr val="C00000"/>
                </a:solidFill>
                <a:latin typeface="Comic Sans MS" panose="030F0702030302020204" pitchFamily="66" charset="0"/>
                <a:sym typeface="Wingdings" panose="05000000000000000000" pitchFamily="2" charset="2"/>
              </a:rPr>
              <a:t> </a:t>
            </a:r>
            <a:r>
              <a:rPr lang="en-US" sz="1800" dirty="0">
                <a:solidFill>
                  <a:srgbClr val="333333"/>
                </a:solidFill>
                <a:latin typeface="Microsoft Sans Serif" panose="020B0604020202020204" pitchFamily="34" charset="0"/>
              </a:rPr>
              <a:t>the model has incorrectly classified as not</a:t>
            </a:r>
          </a:p>
          <a:p>
            <a:r>
              <a:rPr lang="en-IN" sz="1800" dirty="0">
                <a:solidFill>
                  <a:srgbClr val="333333"/>
                </a:solidFill>
                <a:latin typeface="Microsoft Sans Serif" panose="020B0604020202020204" pitchFamily="34" charset="0"/>
              </a:rPr>
              <a:t>the class of interest. </a:t>
            </a:r>
          </a:p>
          <a:p>
            <a:endParaRPr lang="en-IN" sz="2400" b="1" u="sng" dirty="0">
              <a:solidFill>
                <a:srgbClr val="C00000"/>
              </a:solidFill>
              <a:latin typeface="Comic Sans MS" panose="030F0702030302020204" pitchFamily="66" charset="0"/>
            </a:endParaRPr>
          </a:p>
          <a:p>
            <a:r>
              <a:rPr lang="en-IN" sz="2400" b="1" u="sng" dirty="0" err="1">
                <a:solidFill>
                  <a:srgbClr val="C00000"/>
                </a:solidFill>
                <a:latin typeface="Comic Sans MS" panose="030F0702030302020204" pitchFamily="66" charset="0"/>
              </a:rPr>
              <a:t>Madel</a:t>
            </a:r>
            <a:r>
              <a:rPr lang="en-IN" sz="2400" b="1" u="sng" dirty="0">
                <a:solidFill>
                  <a:srgbClr val="C00000"/>
                </a:solidFill>
                <a:latin typeface="Comic Sans MS" panose="030F0702030302020204" pitchFamily="66" charset="0"/>
              </a:rPr>
              <a:t> Accuracy </a:t>
            </a:r>
          </a:p>
          <a:p>
            <a:endParaRPr lang="en-IN" sz="1800" dirty="0">
              <a:solidFill>
                <a:srgbClr val="404040"/>
              </a:solidFill>
              <a:latin typeface="Comic Sans MS" panose="030F0702030302020204" pitchFamily="66" charset="0"/>
            </a:endParaRPr>
          </a:p>
        </p:txBody>
      </p:sp>
      <p:pic>
        <p:nvPicPr>
          <p:cNvPr id="9" name="Picture 8">
            <a:extLst>
              <a:ext uri="{FF2B5EF4-FFF2-40B4-BE49-F238E27FC236}">
                <a16:creationId xmlns:a16="http://schemas.microsoft.com/office/drawing/2014/main" id="{108433C5-1A89-7CFF-A4CD-E48716502499}"/>
              </a:ext>
            </a:extLst>
          </p:cNvPr>
          <p:cNvPicPr>
            <a:picLocks noChangeAspect="1"/>
          </p:cNvPicPr>
          <p:nvPr/>
        </p:nvPicPr>
        <p:blipFill>
          <a:blip r:embed="rId2"/>
          <a:stretch>
            <a:fillRect/>
          </a:stretch>
        </p:blipFill>
        <p:spPr>
          <a:xfrm>
            <a:off x="1238484" y="4985375"/>
            <a:ext cx="7404304" cy="835969"/>
          </a:xfrm>
          <a:prstGeom prst="rect">
            <a:avLst/>
          </a:prstGeom>
        </p:spPr>
      </p:pic>
      <p:sp>
        <p:nvSpPr>
          <p:cNvPr id="11" name="TextBox 10">
            <a:extLst>
              <a:ext uri="{FF2B5EF4-FFF2-40B4-BE49-F238E27FC236}">
                <a16:creationId xmlns:a16="http://schemas.microsoft.com/office/drawing/2014/main" id="{4D73AEF1-2C70-33E2-3875-6CF984DDFD96}"/>
              </a:ext>
            </a:extLst>
          </p:cNvPr>
          <p:cNvSpPr txBox="1"/>
          <p:nvPr/>
        </p:nvSpPr>
        <p:spPr>
          <a:xfrm>
            <a:off x="5683623" y="971377"/>
            <a:ext cx="6347012" cy="2246769"/>
          </a:xfrm>
          <a:prstGeom prst="rect">
            <a:avLst/>
          </a:prstGeom>
          <a:noFill/>
          <a:ln w="28575">
            <a:solidFill>
              <a:schemeClr val="accent1"/>
            </a:solidFill>
          </a:ln>
        </p:spPr>
        <p:txBody>
          <a:bodyPr wrap="square">
            <a:spAutoFit/>
          </a:bodyPr>
          <a:lstStyle/>
          <a:p>
            <a:r>
              <a:rPr lang="en-US" sz="2000" dirty="0">
                <a:solidFill>
                  <a:srgbClr val="333333"/>
                </a:solidFill>
                <a:latin typeface="Microsoft Sans Serif" panose="020B0604020202020204" pitchFamily="34" charset="0"/>
              </a:rPr>
              <a:t>There are four possibilities with regards to the cricket match</a:t>
            </a:r>
          </a:p>
          <a:p>
            <a:r>
              <a:rPr lang="en-IN" sz="2000" dirty="0">
                <a:solidFill>
                  <a:srgbClr val="333333"/>
                </a:solidFill>
                <a:latin typeface="Microsoft Sans Serif" panose="020B0604020202020204" pitchFamily="34" charset="0"/>
              </a:rPr>
              <a:t>win/loss prediction:</a:t>
            </a:r>
          </a:p>
          <a:p>
            <a:r>
              <a:rPr lang="en-US" sz="2000" dirty="0">
                <a:solidFill>
                  <a:srgbClr val="333333"/>
                </a:solidFill>
                <a:latin typeface="Microsoft Sans Serif" panose="020B0604020202020204" pitchFamily="34" charset="0"/>
              </a:rPr>
              <a:t>1. the model predicted win and the team won</a:t>
            </a:r>
          </a:p>
          <a:p>
            <a:r>
              <a:rPr lang="en-US" sz="2000" dirty="0">
                <a:solidFill>
                  <a:srgbClr val="333333"/>
                </a:solidFill>
                <a:latin typeface="Microsoft Sans Serif" panose="020B0604020202020204" pitchFamily="34" charset="0"/>
              </a:rPr>
              <a:t>2. the model predicted win and the team lost</a:t>
            </a:r>
          </a:p>
          <a:p>
            <a:r>
              <a:rPr lang="en-US" sz="2000" dirty="0">
                <a:solidFill>
                  <a:srgbClr val="333333"/>
                </a:solidFill>
                <a:latin typeface="Microsoft Sans Serif" panose="020B0604020202020204" pitchFamily="34" charset="0"/>
              </a:rPr>
              <a:t>3. the model predicted loss and the team won</a:t>
            </a:r>
          </a:p>
          <a:p>
            <a:r>
              <a:rPr lang="en-US" sz="2000" dirty="0">
                <a:solidFill>
                  <a:srgbClr val="333333"/>
                </a:solidFill>
                <a:latin typeface="Microsoft Sans Serif" panose="020B0604020202020204" pitchFamily="34" charset="0"/>
              </a:rPr>
              <a:t>4. the model predicted loss and the team lost</a:t>
            </a:r>
            <a:endParaRPr lang="en-IN" sz="2000" dirty="0"/>
          </a:p>
        </p:txBody>
      </p:sp>
    </p:spTree>
    <p:extLst>
      <p:ext uri="{BB962C8B-B14F-4D97-AF65-F5344CB8AC3E}">
        <p14:creationId xmlns:p14="http://schemas.microsoft.com/office/powerpoint/2010/main" val="26995580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ED86EB-866C-5494-B3B2-D0DBCACE1A01}"/>
              </a:ext>
            </a:extLst>
          </p:cNvPr>
          <p:cNvSpPr>
            <a:spLocks noGrp="1"/>
          </p:cNvSpPr>
          <p:nvPr>
            <p:ph type="title"/>
          </p:nvPr>
        </p:nvSpPr>
        <p:spPr>
          <a:xfrm>
            <a:off x="156881" y="203900"/>
            <a:ext cx="10515600" cy="462523"/>
          </a:xfrm>
        </p:spPr>
        <p:txBody>
          <a:bodyPr>
            <a:normAutofit fontScale="90000"/>
          </a:body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pic>
        <p:nvPicPr>
          <p:cNvPr id="7" name="Picture 6">
            <a:extLst>
              <a:ext uri="{FF2B5EF4-FFF2-40B4-BE49-F238E27FC236}">
                <a16:creationId xmlns:a16="http://schemas.microsoft.com/office/drawing/2014/main" id="{4BDD835B-63D9-E70A-8859-34D26545D2EF}"/>
              </a:ext>
            </a:extLst>
          </p:cNvPr>
          <p:cNvPicPr>
            <a:picLocks noChangeAspect="1"/>
          </p:cNvPicPr>
          <p:nvPr/>
        </p:nvPicPr>
        <p:blipFill>
          <a:blip r:embed="rId2"/>
          <a:stretch>
            <a:fillRect/>
          </a:stretch>
        </p:blipFill>
        <p:spPr>
          <a:xfrm>
            <a:off x="2197617" y="769392"/>
            <a:ext cx="6318310" cy="5512619"/>
          </a:xfrm>
          <a:prstGeom prst="rect">
            <a:avLst/>
          </a:prstGeom>
        </p:spPr>
      </p:pic>
    </p:spTree>
    <p:extLst>
      <p:ext uri="{BB962C8B-B14F-4D97-AF65-F5344CB8AC3E}">
        <p14:creationId xmlns:p14="http://schemas.microsoft.com/office/powerpoint/2010/main" val="32588247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ED86EB-866C-5494-B3B2-D0DBCACE1A01}"/>
              </a:ext>
            </a:extLst>
          </p:cNvPr>
          <p:cNvSpPr>
            <a:spLocks noGrp="1"/>
          </p:cNvSpPr>
          <p:nvPr>
            <p:ph type="title"/>
          </p:nvPr>
        </p:nvSpPr>
        <p:spPr>
          <a:xfrm>
            <a:off x="156881" y="203900"/>
            <a:ext cx="10515600" cy="462523"/>
          </a:xfrm>
        </p:spPr>
        <p:txBody>
          <a:bodyPr>
            <a:normAutofit fontScale="90000"/>
          </a:body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3" name="TextBox 2">
            <a:extLst>
              <a:ext uri="{FF2B5EF4-FFF2-40B4-BE49-F238E27FC236}">
                <a16:creationId xmlns:a16="http://schemas.microsoft.com/office/drawing/2014/main" id="{3DA01462-781A-46DE-F431-65BE9C91C293}"/>
              </a:ext>
            </a:extLst>
          </p:cNvPr>
          <p:cNvSpPr txBox="1"/>
          <p:nvPr/>
        </p:nvSpPr>
        <p:spPr>
          <a:xfrm>
            <a:off x="434108" y="799099"/>
            <a:ext cx="10834255" cy="965714"/>
          </a:xfrm>
          <a:prstGeom prst="rect">
            <a:avLst/>
          </a:prstGeom>
          <a:noFill/>
        </p:spPr>
        <p:txBody>
          <a:bodyPr wrap="square">
            <a:spAutoFit/>
          </a:bodyPr>
          <a:lstStyle/>
          <a:p>
            <a:pPr>
              <a:lnSpc>
                <a:spcPct val="150000"/>
              </a:lnSpc>
            </a:pPr>
            <a:r>
              <a:rPr lang="en-US" sz="2000" dirty="0">
                <a:solidFill>
                  <a:srgbClr val="333333"/>
                </a:solidFill>
                <a:latin typeface="Microsoft Sans Serif" panose="020B0604020202020204" pitchFamily="34" charset="0"/>
              </a:rPr>
              <a:t>A matrix containing correct and incorrect predictions in the form of TPs, FPs, FNs and TNs is known as </a:t>
            </a:r>
            <a:r>
              <a:rPr lang="en-US" sz="2000" b="1" dirty="0">
                <a:solidFill>
                  <a:srgbClr val="333333"/>
                </a:solidFill>
                <a:latin typeface="Arial" panose="020B0604020202020204" pitchFamily="34" charset="0"/>
              </a:rPr>
              <a:t>confusion </a:t>
            </a:r>
            <a:r>
              <a:rPr lang="en-IN" sz="2000" b="1" dirty="0">
                <a:solidFill>
                  <a:srgbClr val="333333"/>
                </a:solidFill>
                <a:latin typeface="Arial" panose="020B0604020202020204" pitchFamily="34" charset="0"/>
              </a:rPr>
              <a:t>matrix</a:t>
            </a:r>
            <a:r>
              <a:rPr lang="en-IN" sz="2000" b="1" dirty="0">
                <a:solidFill>
                  <a:srgbClr val="333333"/>
                </a:solidFill>
                <a:latin typeface="Microsoft Sans Serif" panose="020B0604020202020204" pitchFamily="34" charset="0"/>
              </a:rPr>
              <a:t>. </a:t>
            </a:r>
            <a:endParaRPr lang="en-IN" sz="2000" dirty="0"/>
          </a:p>
        </p:txBody>
      </p:sp>
      <p:pic>
        <p:nvPicPr>
          <p:cNvPr id="6" name="Picture 5">
            <a:extLst>
              <a:ext uri="{FF2B5EF4-FFF2-40B4-BE49-F238E27FC236}">
                <a16:creationId xmlns:a16="http://schemas.microsoft.com/office/drawing/2014/main" id="{CD809DAA-7243-B179-4760-AA69752A6A67}"/>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34108" y="1897489"/>
            <a:ext cx="5993556" cy="2311074"/>
          </a:xfrm>
          <a:prstGeom prst="rect">
            <a:avLst/>
          </a:prstGeom>
        </p:spPr>
      </p:pic>
    </p:spTree>
    <p:extLst>
      <p:ext uri="{BB962C8B-B14F-4D97-AF65-F5344CB8AC3E}">
        <p14:creationId xmlns:p14="http://schemas.microsoft.com/office/powerpoint/2010/main" val="39725288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ED86EB-866C-5494-B3B2-D0DBCACE1A01}"/>
              </a:ext>
            </a:extLst>
          </p:cNvPr>
          <p:cNvSpPr>
            <a:spLocks noGrp="1"/>
          </p:cNvSpPr>
          <p:nvPr>
            <p:ph type="title"/>
          </p:nvPr>
        </p:nvSpPr>
        <p:spPr>
          <a:xfrm>
            <a:off x="156881" y="203900"/>
            <a:ext cx="10515600" cy="462523"/>
          </a:xfrm>
        </p:spPr>
        <p:txBody>
          <a:bodyPr>
            <a:normAutofit fontScale="90000"/>
          </a:body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7" name="TextBox 6">
            <a:extLst>
              <a:ext uri="{FF2B5EF4-FFF2-40B4-BE49-F238E27FC236}">
                <a16:creationId xmlns:a16="http://schemas.microsoft.com/office/drawing/2014/main" id="{9C970E46-FAD6-583E-C5FC-CA33D65781F5}"/>
              </a:ext>
            </a:extLst>
          </p:cNvPr>
          <p:cNvSpPr txBox="1"/>
          <p:nvPr/>
        </p:nvSpPr>
        <p:spPr>
          <a:xfrm>
            <a:off x="349623" y="666423"/>
            <a:ext cx="12317505"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Let’s assume the confusion matrix of the win/loss prediction of cricket match problem to be as below:</a:t>
            </a:r>
            <a:endParaRPr lang="en-IN" dirty="0"/>
          </a:p>
        </p:txBody>
      </p:sp>
      <p:pic>
        <p:nvPicPr>
          <p:cNvPr id="9" name="Picture 8">
            <a:extLst>
              <a:ext uri="{FF2B5EF4-FFF2-40B4-BE49-F238E27FC236}">
                <a16:creationId xmlns:a16="http://schemas.microsoft.com/office/drawing/2014/main" id="{B6AD0223-3175-7B19-CCF6-8143D85095B1}"/>
              </a:ext>
            </a:extLst>
          </p:cNvPr>
          <p:cNvPicPr>
            <a:picLocks noChangeAspect="1"/>
          </p:cNvPicPr>
          <p:nvPr/>
        </p:nvPicPr>
        <p:blipFill>
          <a:blip r:embed="rId2"/>
          <a:stretch>
            <a:fillRect/>
          </a:stretch>
        </p:blipFill>
        <p:spPr>
          <a:xfrm>
            <a:off x="2019253" y="1272477"/>
            <a:ext cx="6361274" cy="1327288"/>
          </a:xfrm>
          <a:prstGeom prst="rect">
            <a:avLst/>
          </a:prstGeom>
        </p:spPr>
      </p:pic>
      <p:sp>
        <p:nvSpPr>
          <p:cNvPr id="11" name="TextBox 10">
            <a:extLst>
              <a:ext uri="{FF2B5EF4-FFF2-40B4-BE49-F238E27FC236}">
                <a16:creationId xmlns:a16="http://schemas.microsoft.com/office/drawing/2014/main" id="{A44D0802-646F-6692-A1ED-03780B11764D}"/>
              </a:ext>
            </a:extLst>
          </p:cNvPr>
          <p:cNvSpPr txBox="1"/>
          <p:nvPr/>
        </p:nvSpPr>
        <p:spPr>
          <a:xfrm>
            <a:off x="519953" y="2967335"/>
            <a:ext cx="11609294" cy="646331"/>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In context of the above confusion matrix, total count of </a:t>
            </a:r>
            <a:r>
              <a:rPr lang="en-US" sz="1800" dirty="0">
                <a:solidFill>
                  <a:srgbClr val="FF0000"/>
                </a:solidFill>
                <a:latin typeface="Microsoft Sans Serif" panose="020B0604020202020204" pitchFamily="34" charset="0"/>
              </a:rPr>
              <a:t>TPs= 85</a:t>
            </a:r>
            <a:r>
              <a:rPr lang="en-US" sz="1800" dirty="0">
                <a:solidFill>
                  <a:srgbClr val="333333"/>
                </a:solidFill>
                <a:latin typeface="Microsoft Sans Serif" panose="020B0604020202020204" pitchFamily="34" charset="0"/>
              </a:rPr>
              <a:t>, count of </a:t>
            </a:r>
            <a:r>
              <a:rPr lang="en-US" sz="1800" dirty="0">
                <a:solidFill>
                  <a:srgbClr val="FF0000"/>
                </a:solidFill>
                <a:latin typeface="Microsoft Sans Serif" panose="020B0604020202020204" pitchFamily="34" charset="0"/>
              </a:rPr>
              <a:t>FPs = 4</a:t>
            </a:r>
            <a:r>
              <a:rPr lang="en-US" sz="1800" dirty="0">
                <a:solidFill>
                  <a:srgbClr val="333333"/>
                </a:solidFill>
                <a:latin typeface="Microsoft Sans Serif" panose="020B0604020202020204" pitchFamily="34" charset="0"/>
              </a:rPr>
              <a:t>, count of </a:t>
            </a:r>
            <a:r>
              <a:rPr lang="en-US" sz="1800" dirty="0">
                <a:solidFill>
                  <a:srgbClr val="FF0000"/>
                </a:solidFill>
                <a:latin typeface="Microsoft Sans Serif" panose="020B0604020202020204" pitchFamily="34" charset="0"/>
              </a:rPr>
              <a:t>FNs = 2 </a:t>
            </a:r>
            <a:r>
              <a:rPr lang="en-US" sz="1800" dirty="0">
                <a:solidFill>
                  <a:srgbClr val="333333"/>
                </a:solidFill>
                <a:latin typeface="Microsoft Sans Serif" panose="020B0604020202020204" pitchFamily="34" charset="0"/>
              </a:rPr>
              <a:t>and count of </a:t>
            </a:r>
            <a:r>
              <a:rPr lang="en-US" sz="1800" dirty="0">
                <a:solidFill>
                  <a:srgbClr val="FF0000"/>
                </a:solidFill>
                <a:latin typeface="Microsoft Sans Serif" panose="020B0604020202020204" pitchFamily="34" charset="0"/>
              </a:rPr>
              <a:t>TNs = 9.</a:t>
            </a:r>
            <a:endParaRPr lang="en-IN" dirty="0">
              <a:solidFill>
                <a:srgbClr val="FF0000"/>
              </a:solidFill>
            </a:endParaRPr>
          </a:p>
        </p:txBody>
      </p:sp>
      <p:pic>
        <p:nvPicPr>
          <p:cNvPr id="13" name="Picture 12">
            <a:extLst>
              <a:ext uri="{FF2B5EF4-FFF2-40B4-BE49-F238E27FC236}">
                <a16:creationId xmlns:a16="http://schemas.microsoft.com/office/drawing/2014/main" id="{EDC07E2D-E85C-80C6-0A46-E801089CDE8A}"/>
              </a:ext>
            </a:extLst>
          </p:cNvPr>
          <p:cNvPicPr>
            <a:picLocks noChangeAspect="1"/>
          </p:cNvPicPr>
          <p:nvPr/>
        </p:nvPicPr>
        <p:blipFill>
          <a:blip r:embed="rId3"/>
          <a:stretch>
            <a:fillRect/>
          </a:stretch>
        </p:blipFill>
        <p:spPr>
          <a:xfrm>
            <a:off x="226740" y="3684668"/>
            <a:ext cx="10538752" cy="646330"/>
          </a:xfrm>
          <a:prstGeom prst="rect">
            <a:avLst/>
          </a:prstGeom>
        </p:spPr>
      </p:pic>
      <p:sp>
        <p:nvSpPr>
          <p:cNvPr id="15" name="TextBox 14">
            <a:extLst>
              <a:ext uri="{FF2B5EF4-FFF2-40B4-BE49-F238E27FC236}">
                <a16:creationId xmlns:a16="http://schemas.microsoft.com/office/drawing/2014/main" id="{39998A87-A1AA-EC8F-87DA-E9C6FCCC415A}"/>
              </a:ext>
            </a:extLst>
          </p:cNvPr>
          <p:cNvSpPr txBox="1"/>
          <p:nvPr/>
        </p:nvSpPr>
        <p:spPr>
          <a:xfrm>
            <a:off x="291353" y="4484401"/>
            <a:ext cx="11609293"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The percentage of misclassifications is indicated using </a:t>
            </a:r>
            <a:r>
              <a:rPr lang="en-US" sz="1800" b="1" dirty="0">
                <a:solidFill>
                  <a:srgbClr val="C00000"/>
                </a:solidFill>
                <a:latin typeface="Arial" panose="020B0604020202020204" pitchFamily="34" charset="0"/>
              </a:rPr>
              <a:t>error rate</a:t>
            </a:r>
            <a:r>
              <a:rPr lang="en-US" sz="1800" b="1" dirty="0">
                <a:solidFill>
                  <a:srgbClr val="C00000"/>
                </a:solidFill>
                <a:latin typeface="Microsoft Sans Serif" panose="020B0604020202020204" pitchFamily="34" charset="0"/>
              </a:rPr>
              <a:t> which is measured as</a:t>
            </a:r>
            <a:endParaRPr lang="en-IN" dirty="0">
              <a:solidFill>
                <a:srgbClr val="C00000"/>
              </a:solidFill>
            </a:endParaRPr>
          </a:p>
        </p:txBody>
      </p:sp>
      <p:pic>
        <p:nvPicPr>
          <p:cNvPr id="17" name="Picture 16">
            <a:extLst>
              <a:ext uri="{FF2B5EF4-FFF2-40B4-BE49-F238E27FC236}">
                <a16:creationId xmlns:a16="http://schemas.microsoft.com/office/drawing/2014/main" id="{D0177BF1-E02B-CCA1-FC63-B1362CFB7971}"/>
              </a:ext>
            </a:extLst>
          </p:cNvPr>
          <p:cNvPicPr>
            <a:picLocks noChangeAspect="1"/>
          </p:cNvPicPr>
          <p:nvPr/>
        </p:nvPicPr>
        <p:blipFill>
          <a:blip r:embed="rId4"/>
          <a:stretch>
            <a:fillRect/>
          </a:stretch>
        </p:blipFill>
        <p:spPr>
          <a:xfrm>
            <a:off x="226741" y="4954791"/>
            <a:ext cx="4399048" cy="572366"/>
          </a:xfrm>
          <a:prstGeom prst="rect">
            <a:avLst/>
          </a:prstGeom>
        </p:spPr>
      </p:pic>
      <p:pic>
        <p:nvPicPr>
          <p:cNvPr id="19" name="Picture 18">
            <a:extLst>
              <a:ext uri="{FF2B5EF4-FFF2-40B4-BE49-F238E27FC236}">
                <a16:creationId xmlns:a16="http://schemas.microsoft.com/office/drawing/2014/main" id="{F0717481-2358-1B3A-3EC2-D68AD53DAA62}"/>
              </a:ext>
            </a:extLst>
          </p:cNvPr>
          <p:cNvPicPr>
            <a:picLocks noChangeAspect="1"/>
          </p:cNvPicPr>
          <p:nvPr/>
        </p:nvPicPr>
        <p:blipFill>
          <a:blip r:embed="rId5"/>
          <a:stretch>
            <a:fillRect/>
          </a:stretch>
        </p:blipFill>
        <p:spPr>
          <a:xfrm>
            <a:off x="5169326" y="4992326"/>
            <a:ext cx="6641087" cy="841289"/>
          </a:xfrm>
          <a:prstGeom prst="rect">
            <a:avLst/>
          </a:prstGeom>
        </p:spPr>
      </p:pic>
    </p:spTree>
    <p:extLst>
      <p:ext uri="{BB962C8B-B14F-4D97-AF65-F5344CB8AC3E}">
        <p14:creationId xmlns:p14="http://schemas.microsoft.com/office/powerpoint/2010/main" val="488116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E376F5-DB6F-52FE-8206-8B15CAA90BE4}"/>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7" name="TextBox 6">
            <a:extLst>
              <a:ext uri="{FF2B5EF4-FFF2-40B4-BE49-F238E27FC236}">
                <a16:creationId xmlns:a16="http://schemas.microsoft.com/office/drawing/2014/main" id="{07932249-C332-2CF2-3992-15835871509A}"/>
              </a:ext>
            </a:extLst>
          </p:cNvPr>
          <p:cNvSpPr txBox="1"/>
          <p:nvPr/>
        </p:nvSpPr>
        <p:spPr>
          <a:xfrm>
            <a:off x="206187" y="666423"/>
            <a:ext cx="11828932" cy="1427378"/>
          </a:xfrm>
          <a:prstGeom prst="rect">
            <a:avLst/>
          </a:prstGeom>
          <a:noFill/>
        </p:spPr>
        <p:txBody>
          <a:bodyPr wrap="square">
            <a:spAutoFit/>
          </a:bodyPr>
          <a:lstStyle/>
          <a:p>
            <a:pPr>
              <a:lnSpc>
                <a:spcPct val="150000"/>
              </a:lnSpc>
            </a:pPr>
            <a:r>
              <a:rPr lang="en-US" sz="2000" dirty="0">
                <a:solidFill>
                  <a:srgbClr val="333333"/>
                </a:solidFill>
                <a:latin typeface="Microsoft Sans Serif" panose="020B0604020202020204" pitchFamily="34" charset="0"/>
              </a:rPr>
              <a:t>Sometimes, correct prediction, both TPs as well as </a:t>
            </a:r>
            <a:r>
              <a:rPr lang="en-US" sz="2000" dirty="0" err="1">
                <a:solidFill>
                  <a:srgbClr val="333333"/>
                </a:solidFill>
                <a:latin typeface="Microsoft Sans Serif" panose="020B0604020202020204" pitchFamily="34" charset="0"/>
              </a:rPr>
              <a:t>TNs,may</a:t>
            </a:r>
            <a:r>
              <a:rPr lang="en-US" sz="2000" dirty="0">
                <a:solidFill>
                  <a:srgbClr val="333333"/>
                </a:solidFill>
                <a:latin typeface="Microsoft Sans Serif" panose="020B0604020202020204" pitchFamily="34" charset="0"/>
              </a:rPr>
              <a:t> happen by mere coincidence. Since these occurrences boost model accuracy, ideally it should not happen. </a:t>
            </a:r>
            <a:r>
              <a:rPr lang="en-US" sz="2000" b="1" dirty="0">
                <a:solidFill>
                  <a:srgbClr val="333333"/>
                </a:solidFill>
                <a:latin typeface="Arial" panose="020B0604020202020204" pitchFamily="34" charset="0"/>
              </a:rPr>
              <a:t>Kappa </a:t>
            </a:r>
            <a:r>
              <a:rPr lang="en-US" sz="2000" dirty="0">
                <a:solidFill>
                  <a:srgbClr val="333333"/>
                </a:solidFill>
                <a:latin typeface="Microsoft Sans Serif" panose="020B0604020202020204" pitchFamily="34" charset="0"/>
              </a:rPr>
              <a:t>value of a model indicates the adjusted the model accuracy. It is calculated using the formula below:</a:t>
            </a:r>
            <a:endParaRPr lang="en-IN" sz="2000" dirty="0"/>
          </a:p>
        </p:txBody>
      </p:sp>
      <p:pic>
        <p:nvPicPr>
          <p:cNvPr id="9" name="Picture 8">
            <a:extLst>
              <a:ext uri="{FF2B5EF4-FFF2-40B4-BE49-F238E27FC236}">
                <a16:creationId xmlns:a16="http://schemas.microsoft.com/office/drawing/2014/main" id="{A2ECCC62-5C22-0B1B-189C-0FEAADAF8D0E}"/>
              </a:ext>
            </a:extLst>
          </p:cNvPr>
          <p:cNvPicPr>
            <a:picLocks noChangeAspect="1"/>
          </p:cNvPicPr>
          <p:nvPr/>
        </p:nvPicPr>
        <p:blipFill>
          <a:blip r:embed="rId2"/>
          <a:stretch>
            <a:fillRect/>
          </a:stretch>
        </p:blipFill>
        <p:spPr>
          <a:xfrm>
            <a:off x="2675965" y="2158247"/>
            <a:ext cx="4663182" cy="796153"/>
          </a:xfrm>
          <a:prstGeom prst="rect">
            <a:avLst/>
          </a:prstGeom>
        </p:spPr>
      </p:pic>
      <p:pic>
        <p:nvPicPr>
          <p:cNvPr id="11" name="Picture 10">
            <a:extLst>
              <a:ext uri="{FF2B5EF4-FFF2-40B4-BE49-F238E27FC236}">
                <a16:creationId xmlns:a16="http://schemas.microsoft.com/office/drawing/2014/main" id="{6040EAEB-4659-0B78-5FC9-992491823039}"/>
              </a:ext>
            </a:extLst>
          </p:cNvPr>
          <p:cNvPicPr>
            <a:picLocks noChangeAspect="1"/>
          </p:cNvPicPr>
          <p:nvPr/>
        </p:nvPicPr>
        <p:blipFill>
          <a:blip r:embed="rId3"/>
          <a:stretch>
            <a:fillRect/>
          </a:stretch>
        </p:blipFill>
        <p:spPr>
          <a:xfrm>
            <a:off x="941294" y="3038371"/>
            <a:ext cx="8381999" cy="1360916"/>
          </a:xfrm>
          <a:prstGeom prst="rect">
            <a:avLst/>
          </a:prstGeom>
        </p:spPr>
      </p:pic>
      <p:pic>
        <p:nvPicPr>
          <p:cNvPr id="13" name="Picture 12">
            <a:extLst>
              <a:ext uri="{FF2B5EF4-FFF2-40B4-BE49-F238E27FC236}">
                <a16:creationId xmlns:a16="http://schemas.microsoft.com/office/drawing/2014/main" id="{057AEA23-03F5-FEB2-CC66-11E00C199769}"/>
              </a:ext>
            </a:extLst>
          </p:cNvPr>
          <p:cNvPicPr>
            <a:picLocks noChangeAspect="1"/>
          </p:cNvPicPr>
          <p:nvPr/>
        </p:nvPicPr>
        <p:blipFill>
          <a:blip r:embed="rId4"/>
          <a:stretch>
            <a:fillRect/>
          </a:stretch>
        </p:blipFill>
        <p:spPr>
          <a:xfrm>
            <a:off x="777473" y="4800272"/>
            <a:ext cx="8133445" cy="1784110"/>
          </a:xfrm>
          <a:prstGeom prst="rect">
            <a:avLst/>
          </a:prstGeom>
        </p:spPr>
      </p:pic>
    </p:spTree>
    <p:extLst>
      <p:ext uri="{BB962C8B-B14F-4D97-AF65-F5344CB8AC3E}">
        <p14:creationId xmlns:p14="http://schemas.microsoft.com/office/powerpoint/2010/main" val="60502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44A91AF-4565-95ED-C4B9-76E031C61F99}"/>
              </a:ext>
            </a:extLst>
          </p:cNvPr>
          <p:cNvSpPr>
            <a:spLocks noChangeArrowheads="1"/>
          </p:cNvSpPr>
          <p:nvPr/>
        </p:nvSpPr>
        <p:spPr bwMode="auto">
          <a:xfrm>
            <a:off x="533400" y="606975"/>
            <a:ext cx="112132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Types of supervised Machine learning Algorithms:</a:t>
            </a:r>
          </a:p>
        </p:txBody>
      </p:sp>
      <p:pic>
        <p:nvPicPr>
          <p:cNvPr id="2050" name="Picture 2" descr="Supervised Machine learning">
            <a:extLst>
              <a:ext uri="{FF2B5EF4-FFF2-40B4-BE49-F238E27FC236}">
                <a16:creationId xmlns:a16="http://schemas.microsoft.com/office/drawing/2014/main" id="{7C9E559C-F400-32BB-9E38-B03CDC71A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549355"/>
            <a:ext cx="4695825" cy="2347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8953E4-73AD-F866-A1C9-1F0E44A3C418}"/>
              </a:ext>
            </a:extLst>
          </p:cNvPr>
          <p:cNvSpPr txBox="1"/>
          <p:nvPr/>
        </p:nvSpPr>
        <p:spPr>
          <a:xfrm>
            <a:off x="152401" y="4011231"/>
            <a:ext cx="5676900" cy="707886"/>
          </a:xfrm>
          <a:prstGeom prst="rect">
            <a:avLst/>
          </a:prstGeom>
          <a:noFill/>
        </p:spPr>
        <p:txBody>
          <a:bodyPr wrap="square" rtlCol="0">
            <a:spAutoFit/>
          </a:bodyPr>
          <a:lstStyle/>
          <a:p>
            <a:r>
              <a:rPr lang="en-US" sz="2000" dirty="0">
                <a:solidFill>
                  <a:srgbClr val="C00000"/>
                </a:solidFill>
              </a:rPr>
              <a:t>It is used for the </a:t>
            </a:r>
            <a:r>
              <a:rPr lang="en-US" sz="2000" b="1" u="sng" dirty="0"/>
              <a:t>prediction of continuous variables</a:t>
            </a:r>
            <a:r>
              <a:rPr lang="en-US" sz="2000" dirty="0">
                <a:solidFill>
                  <a:srgbClr val="C00000"/>
                </a:solidFill>
              </a:rPr>
              <a:t>, such as Weather forecasting, Market Trends, </a:t>
            </a:r>
            <a:r>
              <a:rPr lang="en-US" sz="2000" dirty="0" err="1">
                <a:solidFill>
                  <a:srgbClr val="C00000"/>
                </a:solidFill>
              </a:rPr>
              <a:t>etc</a:t>
            </a:r>
            <a:endParaRPr lang="en-IN" sz="2000" dirty="0">
              <a:solidFill>
                <a:srgbClr val="C00000"/>
              </a:solidFill>
            </a:endParaRPr>
          </a:p>
        </p:txBody>
      </p:sp>
      <p:sp>
        <p:nvSpPr>
          <p:cNvPr id="6" name="TextBox 5">
            <a:extLst>
              <a:ext uri="{FF2B5EF4-FFF2-40B4-BE49-F238E27FC236}">
                <a16:creationId xmlns:a16="http://schemas.microsoft.com/office/drawing/2014/main" id="{7AA2E00B-FD18-4544-A036-86F2D88D0DD3}"/>
              </a:ext>
            </a:extLst>
          </p:cNvPr>
          <p:cNvSpPr txBox="1"/>
          <p:nvPr/>
        </p:nvSpPr>
        <p:spPr>
          <a:xfrm>
            <a:off x="6705512" y="3985206"/>
            <a:ext cx="5334087" cy="1323439"/>
          </a:xfrm>
          <a:prstGeom prst="rect">
            <a:avLst/>
          </a:prstGeom>
          <a:noFill/>
        </p:spPr>
        <p:txBody>
          <a:bodyPr wrap="square" rtlCol="0">
            <a:spAutoFit/>
          </a:bodyPr>
          <a:lstStyle/>
          <a:p>
            <a:r>
              <a:rPr lang="en-US" sz="2000" dirty="0">
                <a:solidFill>
                  <a:srgbClr val="C00000"/>
                </a:solidFill>
              </a:rPr>
              <a:t>Classification algorithms are used when the output variable is </a:t>
            </a:r>
            <a:r>
              <a:rPr lang="en-US" sz="2000" b="1" u="sng" dirty="0"/>
              <a:t>categorical</a:t>
            </a:r>
            <a:r>
              <a:rPr lang="en-US" sz="2000" dirty="0">
                <a:solidFill>
                  <a:srgbClr val="C00000"/>
                </a:solidFill>
              </a:rPr>
              <a:t>, which means there are two classes such as Yes-No, Male-Female, True-false, etc. </a:t>
            </a:r>
            <a:endParaRPr lang="en-IN" sz="2000" dirty="0">
              <a:solidFill>
                <a:srgbClr val="C00000"/>
              </a:solidFill>
            </a:endParaRPr>
          </a:p>
        </p:txBody>
      </p:sp>
      <p:sp>
        <p:nvSpPr>
          <p:cNvPr id="7" name="TextBox 6">
            <a:extLst>
              <a:ext uri="{FF2B5EF4-FFF2-40B4-BE49-F238E27FC236}">
                <a16:creationId xmlns:a16="http://schemas.microsoft.com/office/drawing/2014/main" id="{D42B93C2-A762-FFBD-992A-7B5181FC8222}"/>
              </a:ext>
            </a:extLst>
          </p:cNvPr>
          <p:cNvSpPr txBox="1"/>
          <p:nvPr/>
        </p:nvSpPr>
        <p:spPr>
          <a:xfrm>
            <a:off x="304800" y="4719117"/>
            <a:ext cx="5181689" cy="2308324"/>
          </a:xfrm>
          <a:prstGeom prst="rect">
            <a:avLst/>
          </a:prstGeom>
          <a:noFill/>
        </p:spPr>
        <p:txBody>
          <a:bodyPr wrap="square" rtlCol="0">
            <a:spAutoFit/>
          </a:bodyPr>
          <a:lstStyle/>
          <a:p>
            <a:r>
              <a:rPr lang="en-US" dirty="0">
                <a:solidFill>
                  <a:srgbClr val="7030A0"/>
                </a:solidFill>
              </a:rPr>
              <a:t>Regression algorithms which come under supervised learning:</a:t>
            </a:r>
          </a:p>
          <a:p>
            <a:pPr>
              <a:buFont typeface="Arial" panose="020B0604020202020204" pitchFamily="34" charset="0"/>
              <a:buChar char="•"/>
            </a:pPr>
            <a:r>
              <a:rPr lang="en-US" dirty="0">
                <a:solidFill>
                  <a:srgbClr val="7030A0"/>
                </a:solidFill>
              </a:rPr>
              <a:t>Linear Regression</a:t>
            </a:r>
          </a:p>
          <a:p>
            <a:pPr>
              <a:buFont typeface="Arial" panose="020B0604020202020204" pitchFamily="34" charset="0"/>
              <a:buChar char="•"/>
            </a:pPr>
            <a:r>
              <a:rPr lang="en-US" dirty="0">
                <a:solidFill>
                  <a:srgbClr val="7030A0"/>
                </a:solidFill>
              </a:rPr>
              <a:t>Regression Trees</a:t>
            </a:r>
          </a:p>
          <a:p>
            <a:pPr>
              <a:buFont typeface="Arial" panose="020B0604020202020204" pitchFamily="34" charset="0"/>
              <a:buChar char="•"/>
            </a:pPr>
            <a:r>
              <a:rPr lang="en-US" dirty="0">
                <a:solidFill>
                  <a:srgbClr val="7030A0"/>
                </a:solidFill>
              </a:rPr>
              <a:t>Non-Linear Regression</a:t>
            </a:r>
          </a:p>
          <a:p>
            <a:pPr>
              <a:buFont typeface="Arial" panose="020B0604020202020204" pitchFamily="34" charset="0"/>
              <a:buChar char="•"/>
            </a:pPr>
            <a:r>
              <a:rPr lang="en-US" dirty="0">
                <a:solidFill>
                  <a:srgbClr val="7030A0"/>
                </a:solidFill>
              </a:rPr>
              <a:t>Bayesian Linear Regression</a:t>
            </a:r>
          </a:p>
          <a:p>
            <a:pPr>
              <a:buFont typeface="Arial" panose="020B0604020202020204" pitchFamily="34" charset="0"/>
              <a:buChar char="•"/>
            </a:pPr>
            <a:r>
              <a:rPr lang="en-US" dirty="0">
                <a:solidFill>
                  <a:srgbClr val="7030A0"/>
                </a:solidFill>
              </a:rPr>
              <a:t>Polynomial Regression</a:t>
            </a:r>
          </a:p>
          <a:p>
            <a:endParaRPr lang="en-IN" dirty="0">
              <a:solidFill>
                <a:srgbClr val="7030A0"/>
              </a:solidFill>
            </a:endParaRPr>
          </a:p>
        </p:txBody>
      </p:sp>
      <p:sp>
        <p:nvSpPr>
          <p:cNvPr id="8" name="TextBox 7">
            <a:extLst>
              <a:ext uri="{FF2B5EF4-FFF2-40B4-BE49-F238E27FC236}">
                <a16:creationId xmlns:a16="http://schemas.microsoft.com/office/drawing/2014/main" id="{21850F50-0A33-E689-F9F8-CBCB6DD80C9C}"/>
              </a:ext>
            </a:extLst>
          </p:cNvPr>
          <p:cNvSpPr txBox="1"/>
          <p:nvPr/>
        </p:nvSpPr>
        <p:spPr>
          <a:xfrm>
            <a:off x="7315200" y="5380672"/>
            <a:ext cx="4572000" cy="1477328"/>
          </a:xfrm>
          <a:prstGeom prst="rect">
            <a:avLst/>
          </a:prstGeom>
          <a:noFill/>
        </p:spPr>
        <p:txBody>
          <a:bodyPr wrap="square" rtlCol="0">
            <a:spAutoFit/>
          </a:bodyPr>
          <a:lstStyle/>
          <a:p>
            <a:pPr>
              <a:buFont typeface="Arial" panose="020B0604020202020204" pitchFamily="34" charset="0"/>
              <a:buChar char="•"/>
            </a:pPr>
            <a:r>
              <a:rPr lang="en-US" dirty="0">
                <a:solidFill>
                  <a:srgbClr val="7030A0"/>
                </a:solidFill>
              </a:rPr>
              <a:t>Random Forest</a:t>
            </a:r>
          </a:p>
          <a:p>
            <a:pPr>
              <a:buFont typeface="Arial" panose="020B0604020202020204" pitchFamily="34" charset="0"/>
              <a:buChar char="•"/>
            </a:pPr>
            <a:r>
              <a:rPr lang="en-US" dirty="0">
                <a:solidFill>
                  <a:srgbClr val="7030A0"/>
                </a:solidFill>
              </a:rPr>
              <a:t>Decision Trees</a:t>
            </a:r>
          </a:p>
          <a:p>
            <a:pPr>
              <a:buFont typeface="Arial" panose="020B0604020202020204" pitchFamily="34" charset="0"/>
              <a:buChar char="•"/>
            </a:pPr>
            <a:r>
              <a:rPr lang="en-US" dirty="0">
                <a:solidFill>
                  <a:srgbClr val="7030A0"/>
                </a:solidFill>
              </a:rPr>
              <a:t>Logistic Regression</a:t>
            </a:r>
          </a:p>
          <a:p>
            <a:pPr>
              <a:buFont typeface="Arial" panose="020B0604020202020204" pitchFamily="34" charset="0"/>
              <a:buChar char="•"/>
            </a:pPr>
            <a:r>
              <a:rPr lang="en-US" dirty="0">
                <a:solidFill>
                  <a:srgbClr val="7030A0"/>
                </a:solidFill>
              </a:rPr>
              <a:t>Support vector Machines</a:t>
            </a:r>
          </a:p>
          <a:p>
            <a:endParaRPr lang="en-IN" dirty="0">
              <a:solidFill>
                <a:srgbClr val="7030A0"/>
              </a:solidFill>
            </a:endParaRPr>
          </a:p>
        </p:txBody>
      </p:sp>
    </p:spTree>
    <p:extLst>
      <p:ext uri="{BB962C8B-B14F-4D97-AF65-F5344CB8AC3E}">
        <p14:creationId xmlns:p14="http://schemas.microsoft.com/office/powerpoint/2010/main" val="2937968829"/>
      </p:ext>
    </p:extLst>
  </p:cSld>
  <p:clrMapOvr>
    <a:masterClrMapping/>
  </p:clrMapOvr>
  <mc:AlternateContent xmlns:mc="http://schemas.openxmlformats.org/markup-compatibility/2006" xmlns:p14="http://schemas.microsoft.com/office/powerpoint/2010/main">
    <mc:Choice Requires="p14">
      <p:transition spd="slow" p14:dur="2000" advTm="134834"/>
    </mc:Choice>
    <mc:Fallback xmlns="">
      <p:transition spd="slow" advTm="134834"/>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6C2AEB-8B4D-8CCA-1DE7-E001FD55E55F}"/>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7" name="TextBox 6">
            <a:extLst>
              <a:ext uri="{FF2B5EF4-FFF2-40B4-BE49-F238E27FC236}">
                <a16:creationId xmlns:a16="http://schemas.microsoft.com/office/drawing/2014/main" id="{2D6FEE58-1740-B750-9F6A-197320AF5499}"/>
              </a:ext>
            </a:extLst>
          </p:cNvPr>
          <p:cNvSpPr txBox="1"/>
          <p:nvPr/>
        </p:nvSpPr>
        <p:spPr>
          <a:xfrm>
            <a:off x="421341" y="910388"/>
            <a:ext cx="11071411" cy="646331"/>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In context of the above confusion matrix, total count of TPs= 85, count of FPs = 4, count of FNs = 2 and count of TNs = 9.</a:t>
            </a:r>
            <a:endParaRPr lang="en-IN" dirty="0"/>
          </a:p>
        </p:txBody>
      </p:sp>
      <p:pic>
        <p:nvPicPr>
          <p:cNvPr id="9" name="Picture 8">
            <a:extLst>
              <a:ext uri="{FF2B5EF4-FFF2-40B4-BE49-F238E27FC236}">
                <a16:creationId xmlns:a16="http://schemas.microsoft.com/office/drawing/2014/main" id="{59010E53-8973-1F46-002F-46ED51C83D27}"/>
              </a:ext>
            </a:extLst>
          </p:cNvPr>
          <p:cNvPicPr>
            <a:picLocks noChangeAspect="1"/>
          </p:cNvPicPr>
          <p:nvPr/>
        </p:nvPicPr>
        <p:blipFill>
          <a:blip r:embed="rId2"/>
          <a:stretch>
            <a:fillRect/>
          </a:stretch>
        </p:blipFill>
        <p:spPr>
          <a:xfrm>
            <a:off x="1748118" y="1556718"/>
            <a:ext cx="9073371" cy="2809093"/>
          </a:xfrm>
          <a:prstGeom prst="rect">
            <a:avLst/>
          </a:prstGeom>
        </p:spPr>
      </p:pic>
    </p:spTree>
    <p:extLst>
      <p:ext uri="{BB962C8B-B14F-4D97-AF65-F5344CB8AC3E}">
        <p14:creationId xmlns:p14="http://schemas.microsoft.com/office/powerpoint/2010/main" val="35326467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6C2AEB-8B4D-8CCA-1DE7-E001FD55E55F}"/>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3" name="TextBox 2">
            <a:extLst>
              <a:ext uri="{FF2B5EF4-FFF2-40B4-BE49-F238E27FC236}">
                <a16:creationId xmlns:a16="http://schemas.microsoft.com/office/drawing/2014/main" id="{6958722E-8F54-85E7-F17A-B126D071E28E}"/>
              </a:ext>
            </a:extLst>
          </p:cNvPr>
          <p:cNvSpPr txBox="1"/>
          <p:nvPr/>
        </p:nvSpPr>
        <p:spPr>
          <a:xfrm>
            <a:off x="313764" y="776825"/>
            <a:ext cx="11618260" cy="1427378"/>
          </a:xfrm>
          <a:prstGeom prst="rect">
            <a:avLst/>
          </a:prstGeom>
          <a:noFill/>
        </p:spPr>
        <p:txBody>
          <a:bodyPr wrap="square">
            <a:spAutoFit/>
          </a:bodyPr>
          <a:lstStyle/>
          <a:p>
            <a:pPr>
              <a:lnSpc>
                <a:spcPct val="150000"/>
              </a:lnSpc>
            </a:pPr>
            <a:r>
              <a:rPr lang="en-US" sz="2000" dirty="0">
                <a:solidFill>
                  <a:srgbClr val="333333"/>
                </a:solidFill>
                <a:latin typeface="Microsoft Sans Serif" panose="020B0604020202020204" pitchFamily="34" charset="0"/>
              </a:rPr>
              <a:t>In Some problems (Ex. Medical Health care) there are some measures of model performance which are more important than </a:t>
            </a:r>
            <a:r>
              <a:rPr lang="en-US" sz="2000" dirty="0" err="1">
                <a:solidFill>
                  <a:srgbClr val="333333"/>
                </a:solidFill>
                <a:latin typeface="Microsoft Sans Serif" panose="020B0604020202020204" pitchFamily="34" charset="0"/>
              </a:rPr>
              <a:t>accuracy.Two</a:t>
            </a:r>
            <a:r>
              <a:rPr lang="en-US" sz="2000" dirty="0">
                <a:solidFill>
                  <a:srgbClr val="333333"/>
                </a:solidFill>
                <a:latin typeface="Microsoft Sans Serif" panose="020B0604020202020204" pitchFamily="34" charset="0"/>
              </a:rPr>
              <a:t> such critical measurements are </a:t>
            </a:r>
            <a:r>
              <a:rPr lang="en-US" sz="2000" b="1" dirty="0">
                <a:solidFill>
                  <a:srgbClr val="C00000"/>
                </a:solidFill>
                <a:latin typeface="Microsoft Sans Serif" panose="020B0604020202020204" pitchFamily="34" charset="0"/>
              </a:rPr>
              <a:t>sensitivity and specificity </a:t>
            </a:r>
            <a:r>
              <a:rPr lang="en-IN" sz="2000" dirty="0">
                <a:solidFill>
                  <a:srgbClr val="333333"/>
                </a:solidFill>
                <a:latin typeface="Microsoft Sans Serif" panose="020B0604020202020204" pitchFamily="34" charset="0"/>
              </a:rPr>
              <a:t>of the model.</a:t>
            </a:r>
            <a:endParaRPr lang="en-IN" sz="2000" dirty="0"/>
          </a:p>
        </p:txBody>
      </p:sp>
      <p:sp>
        <p:nvSpPr>
          <p:cNvPr id="8" name="TextBox 7">
            <a:extLst>
              <a:ext uri="{FF2B5EF4-FFF2-40B4-BE49-F238E27FC236}">
                <a16:creationId xmlns:a16="http://schemas.microsoft.com/office/drawing/2014/main" id="{8C8D8805-D452-E7B2-3138-0609F65E8A4D}"/>
              </a:ext>
            </a:extLst>
          </p:cNvPr>
          <p:cNvSpPr txBox="1"/>
          <p:nvPr/>
        </p:nvSpPr>
        <p:spPr>
          <a:xfrm>
            <a:off x="336176" y="2314605"/>
            <a:ext cx="11479306" cy="878317"/>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The </a:t>
            </a:r>
            <a:r>
              <a:rPr lang="en-US" sz="1800" b="1" dirty="0">
                <a:solidFill>
                  <a:srgbClr val="333333"/>
                </a:solidFill>
                <a:latin typeface="Arial" panose="020B0604020202020204" pitchFamily="34" charset="0"/>
              </a:rPr>
              <a:t>sensitivity</a:t>
            </a:r>
            <a:r>
              <a:rPr lang="en-US" sz="1800" b="1" dirty="0">
                <a:solidFill>
                  <a:srgbClr val="333333"/>
                </a:solidFill>
                <a:latin typeface="Microsoft Sans Serif" panose="020B0604020202020204" pitchFamily="34" charset="0"/>
              </a:rPr>
              <a:t> of a model measures the </a:t>
            </a:r>
            <a:r>
              <a:rPr lang="en-US" sz="1800" b="1" dirty="0">
                <a:solidFill>
                  <a:srgbClr val="C00000"/>
                </a:solidFill>
                <a:latin typeface="Microsoft Sans Serif" panose="020B0604020202020204" pitchFamily="34" charset="0"/>
              </a:rPr>
              <a:t>proportion of TP </a:t>
            </a:r>
            <a:r>
              <a:rPr lang="en-US" sz="1800" dirty="0">
                <a:solidFill>
                  <a:srgbClr val="333333"/>
                </a:solidFill>
                <a:latin typeface="Microsoft Sans Serif" panose="020B0604020202020204" pitchFamily="34" charset="0"/>
              </a:rPr>
              <a:t>examples or positive cases which were correctly classified. It </a:t>
            </a:r>
            <a:r>
              <a:rPr lang="en-IN" sz="1800" dirty="0">
                <a:solidFill>
                  <a:srgbClr val="333333"/>
                </a:solidFill>
                <a:latin typeface="Microsoft Sans Serif" panose="020B0604020202020204" pitchFamily="34" charset="0"/>
              </a:rPr>
              <a:t>is measured as</a:t>
            </a:r>
            <a:endParaRPr lang="en-IN" dirty="0"/>
          </a:p>
        </p:txBody>
      </p:sp>
      <p:pic>
        <p:nvPicPr>
          <p:cNvPr id="11" name="Picture 10">
            <a:extLst>
              <a:ext uri="{FF2B5EF4-FFF2-40B4-BE49-F238E27FC236}">
                <a16:creationId xmlns:a16="http://schemas.microsoft.com/office/drawing/2014/main" id="{BC78C595-AF94-FD42-09B5-BBF661331195}"/>
              </a:ext>
            </a:extLst>
          </p:cNvPr>
          <p:cNvPicPr>
            <a:picLocks noChangeAspect="1"/>
          </p:cNvPicPr>
          <p:nvPr/>
        </p:nvPicPr>
        <p:blipFill>
          <a:blip r:embed="rId2"/>
          <a:stretch>
            <a:fillRect/>
          </a:stretch>
        </p:blipFill>
        <p:spPr>
          <a:xfrm>
            <a:off x="2517412" y="3262333"/>
            <a:ext cx="4416683" cy="878317"/>
          </a:xfrm>
          <a:prstGeom prst="rect">
            <a:avLst/>
          </a:prstGeom>
        </p:spPr>
      </p:pic>
      <p:sp>
        <p:nvSpPr>
          <p:cNvPr id="13" name="TextBox 12">
            <a:extLst>
              <a:ext uri="{FF2B5EF4-FFF2-40B4-BE49-F238E27FC236}">
                <a16:creationId xmlns:a16="http://schemas.microsoft.com/office/drawing/2014/main" id="{977ECE06-CB44-7AE7-1684-214DB6194F09}"/>
              </a:ext>
            </a:extLst>
          </p:cNvPr>
          <p:cNvSpPr txBox="1"/>
          <p:nvPr/>
        </p:nvSpPr>
        <p:spPr>
          <a:xfrm>
            <a:off x="475129" y="4550060"/>
            <a:ext cx="11196918" cy="369332"/>
          </a:xfrm>
          <a:prstGeom prst="rect">
            <a:avLst/>
          </a:prstGeom>
          <a:noFill/>
        </p:spPr>
        <p:txBody>
          <a:bodyPr wrap="square">
            <a:spAutoFit/>
          </a:bodyPr>
          <a:lstStyle/>
          <a:p>
            <a:r>
              <a:rPr lang="en-US" sz="1800" b="1" dirty="0">
                <a:solidFill>
                  <a:srgbClr val="C00000"/>
                </a:solidFill>
                <a:latin typeface="Microsoft Sans Serif" panose="020B0604020202020204" pitchFamily="34" charset="0"/>
              </a:rPr>
              <a:t>Specificity</a:t>
            </a:r>
            <a:r>
              <a:rPr lang="en-US" sz="1800" dirty="0">
                <a:solidFill>
                  <a:srgbClr val="333333"/>
                </a:solidFill>
                <a:latin typeface="Microsoft Sans Serif" panose="020B0604020202020204" pitchFamily="34" charset="0"/>
              </a:rPr>
              <a:t> of a model measures the </a:t>
            </a:r>
            <a:r>
              <a:rPr lang="en-US" sz="1800" dirty="0">
                <a:solidFill>
                  <a:srgbClr val="C00000"/>
                </a:solidFill>
                <a:latin typeface="Microsoft Sans Serif" panose="020B0604020202020204" pitchFamily="34" charset="0"/>
              </a:rPr>
              <a:t>proportion of negative </a:t>
            </a:r>
            <a:r>
              <a:rPr lang="en-US" sz="1800" dirty="0">
                <a:solidFill>
                  <a:srgbClr val="333333"/>
                </a:solidFill>
                <a:latin typeface="Microsoft Sans Serif" panose="020B0604020202020204" pitchFamily="34" charset="0"/>
              </a:rPr>
              <a:t>examples which have been correctly </a:t>
            </a:r>
            <a:r>
              <a:rPr lang="en-IN" sz="1800" dirty="0">
                <a:solidFill>
                  <a:srgbClr val="333333"/>
                </a:solidFill>
                <a:latin typeface="Microsoft Sans Serif" panose="020B0604020202020204" pitchFamily="34" charset="0"/>
              </a:rPr>
              <a:t>classified.</a:t>
            </a:r>
            <a:endParaRPr lang="en-IN" dirty="0"/>
          </a:p>
        </p:txBody>
      </p:sp>
      <p:pic>
        <p:nvPicPr>
          <p:cNvPr id="15" name="Picture 14">
            <a:extLst>
              <a:ext uri="{FF2B5EF4-FFF2-40B4-BE49-F238E27FC236}">
                <a16:creationId xmlns:a16="http://schemas.microsoft.com/office/drawing/2014/main" id="{057E889B-825D-CB9B-41EE-6AFD7C5D843F}"/>
              </a:ext>
            </a:extLst>
          </p:cNvPr>
          <p:cNvPicPr>
            <a:picLocks noChangeAspect="1"/>
          </p:cNvPicPr>
          <p:nvPr/>
        </p:nvPicPr>
        <p:blipFill rotWithShape="1">
          <a:blip r:embed="rId3"/>
          <a:srcRect r="49895"/>
          <a:stretch/>
        </p:blipFill>
        <p:spPr>
          <a:xfrm>
            <a:off x="3001944" y="5194410"/>
            <a:ext cx="3865022" cy="767119"/>
          </a:xfrm>
          <a:prstGeom prst="rect">
            <a:avLst/>
          </a:prstGeom>
        </p:spPr>
      </p:pic>
      <p:sp>
        <p:nvSpPr>
          <p:cNvPr id="17" name="TextBox 16">
            <a:extLst>
              <a:ext uri="{FF2B5EF4-FFF2-40B4-BE49-F238E27FC236}">
                <a16:creationId xmlns:a16="http://schemas.microsoft.com/office/drawing/2014/main" id="{7BE5FF1E-B458-DF83-A524-4040AA025573}"/>
              </a:ext>
            </a:extLst>
          </p:cNvPr>
          <p:cNvSpPr txBox="1"/>
          <p:nvPr/>
        </p:nvSpPr>
        <p:spPr>
          <a:xfrm>
            <a:off x="6472518" y="5913381"/>
            <a:ext cx="6096000" cy="646331"/>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A higher value of specificity will indicate a better model</a:t>
            </a:r>
          </a:p>
          <a:p>
            <a:r>
              <a:rPr lang="en-IN" sz="1800" dirty="0">
                <a:solidFill>
                  <a:srgbClr val="333333"/>
                </a:solidFill>
                <a:latin typeface="Microsoft Sans Serif" panose="020B0604020202020204" pitchFamily="34" charset="0"/>
              </a:rPr>
              <a:t>performance.</a:t>
            </a:r>
            <a:endParaRPr lang="en-IN" dirty="0"/>
          </a:p>
        </p:txBody>
      </p:sp>
      <p:sp>
        <p:nvSpPr>
          <p:cNvPr id="19" name="TextBox 18">
            <a:extLst>
              <a:ext uri="{FF2B5EF4-FFF2-40B4-BE49-F238E27FC236}">
                <a16:creationId xmlns:a16="http://schemas.microsoft.com/office/drawing/2014/main" id="{37CC106C-85BF-5C52-E3D6-24B8F0217FD1}"/>
              </a:ext>
            </a:extLst>
          </p:cNvPr>
          <p:cNvSpPr txBox="1"/>
          <p:nvPr/>
        </p:nvSpPr>
        <p:spPr>
          <a:xfrm>
            <a:off x="7212106" y="2848788"/>
            <a:ext cx="3177988" cy="1200329"/>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A high value of</a:t>
            </a:r>
          </a:p>
          <a:p>
            <a:r>
              <a:rPr lang="en-US" sz="1800" dirty="0">
                <a:solidFill>
                  <a:srgbClr val="333333"/>
                </a:solidFill>
                <a:latin typeface="Microsoft Sans Serif" panose="020B0604020202020204" pitchFamily="34" charset="0"/>
              </a:rPr>
              <a:t>sensitivity is more desirable than a high value of accuracy.</a:t>
            </a:r>
            <a:endParaRPr lang="en-IN" dirty="0"/>
          </a:p>
        </p:txBody>
      </p:sp>
    </p:spTree>
    <p:extLst>
      <p:ext uri="{BB962C8B-B14F-4D97-AF65-F5344CB8AC3E}">
        <p14:creationId xmlns:p14="http://schemas.microsoft.com/office/powerpoint/2010/main" val="19459204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B9444F-77B3-042E-33B4-3D135C7F6F7D}"/>
              </a:ext>
            </a:extLst>
          </p:cNvPr>
          <p:cNvPicPr>
            <a:picLocks noChangeAspect="1"/>
          </p:cNvPicPr>
          <p:nvPr/>
        </p:nvPicPr>
        <p:blipFill>
          <a:blip r:embed="rId2"/>
          <a:stretch>
            <a:fillRect/>
          </a:stretch>
        </p:blipFill>
        <p:spPr>
          <a:xfrm>
            <a:off x="553054" y="856219"/>
            <a:ext cx="6729043" cy="3101609"/>
          </a:xfrm>
          <a:prstGeom prst="rect">
            <a:avLst/>
          </a:prstGeom>
        </p:spPr>
      </p:pic>
      <p:sp>
        <p:nvSpPr>
          <p:cNvPr id="7" name="Title 1">
            <a:extLst>
              <a:ext uri="{FF2B5EF4-FFF2-40B4-BE49-F238E27FC236}">
                <a16:creationId xmlns:a16="http://schemas.microsoft.com/office/drawing/2014/main" id="{A85ACC74-ECDD-31D2-19E5-E7B5A946D8A2}"/>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Tree>
    <p:extLst>
      <p:ext uri="{BB962C8B-B14F-4D97-AF65-F5344CB8AC3E}">
        <p14:creationId xmlns:p14="http://schemas.microsoft.com/office/powerpoint/2010/main" val="8492302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81D7FB-C061-9A1C-6B46-FA4085FAFBEE}"/>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6" name="TextBox 5">
            <a:extLst>
              <a:ext uri="{FF2B5EF4-FFF2-40B4-BE49-F238E27FC236}">
                <a16:creationId xmlns:a16="http://schemas.microsoft.com/office/drawing/2014/main" id="{079CDCBE-2E18-E4CD-F815-9C3B01A31043}"/>
              </a:ext>
            </a:extLst>
          </p:cNvPr>
          <p:cNvSpPr txBox="1"/>
          <p:nvPr/>
        </p:nvSpPr>
        <p:spPr>
          <a:xfrm>
            <a:off x="340659" y="666423"/>
            <a:ext cx="10331822" cy="1427378"/>
          </a:xfrm>
          <a:prstGeom prst="rect">
            <a:avLst/>
          </a:prstGeom>
          <a:noFill/>
        </p:spPr>
        <p:txBody>
          <a:bodyPr wrap="square" rtlCol="0">
            <a:spAutoFit/>
          </a:bodyPr>
          <a:lstStyle/>
          <a:p>
            <a:pPr>
              <a:lnSpc>
                <a:spcPct val="150000"/>
              </a:lnSpc>
            </a:pPr>
            <a:r>
              <a:rPr lang="en-IN" sz="2000" b="1" dirty="0">
                <a:solidFill>
                  <a:srgbClr val="C00000"/>
                </a:solidFill>
              </a:rPr>
              <a:t>Precision</a:t>
            </a:r>
          </a:p>
          <a:p>
            <a:pPr>
              <a:lnSpc>
                <a:spcPct val="150000"/>
              </a:lnSpc>
            </a:pPr>
            <a:r>
              <a:rPr lang="en-IN" sz="2000" dirty="0">
                <a:solidFill>
                  <a:srgbClr val="333333"/>
                </a:solidFill>
                <a:latin typeface="Microsoft Sans Serif" panose="020B0604020202020204" pitchFamily="34" charset="0"/>
              </a:rPr>
              <a:t>While precision gives the </a:t>
            </a:r>
            <a:r>
              <a:rPr lang="en-US" sz="2000" dirty="0">
                <a:solidFill>
                  <a:srgbClr val="333333"/>
                </a:solidFill>
                <a:latin typeface="Microsoft Sans Serif" panose="020B0604020202020204" pitchFamily="34" charset="0"/>
              </a:rPr>
              <a:t>proportion of positive predictions which are truly positive, recall gives the proportion of TP cases over all actually </a:t>
            </a:r>
            <a:r>
              <a:rPr lang="en-IN" sz="2000" dirty="0">
                <a:solidFill>
                  <a:srgbClr val="333333"/>
                </a:solidFill>
                <a:latin typeface="Microsoft Sans Serif" panose="020B0604020202020204" pitchFamily="34" charset="0"/>
              </a:rPr>
              <a:t>positive cases.</a:t>
            </a:r>
            <a:r>
              <a:rPr lang="en-IN" sz="2000" dirty="0"/>
              <a:t> </a:t>
            </a:r>
          </a:p>
        </p:txBody>
      </p:sp>
      <p:sp>
        <p:nvSpPr>
          <p:cNvPr id="7" name="TextBox 6">
            <a:extLst>
              <a:ext uri="{FF2B5EF4-FFF2-40B4-BE49-F238E27FC236}">
                <a16:creationId xmlns:a16="http://schemas.microsoft.com/office/drawing/2014/main" id="{9F778B75-18B9-F150-2C9F-BC169C9870A4}"/>
              </a:ext>
            </a:extLst>
          </p:cNvPr>
          <p:cNvSpPr txBox="1"/>
          <p:nvPr/>
        </p:nvSpPr>
        <p:spPr>
          <a:xfrm>
            <a:off x="475130" y="3255579"/>
            <a:ext cx="11232776" cy="923330"/>
          </a:xfrm>
          <a:prstGeom prst="rect">
            <a:avLst/>
          </a:prstGeom>
          <a:noFill/>
        </p:spPr>
        <p:txBody>
          <a:bodyPr wrap="square" rtlCol="0">
            <a:spAutoFit/>
          </a:bodyPr>
          <a:lstStyle/>
          <a:p>
            <a:r>
              <a:rPr lang="en-IN" b="1" dirty="0">
                <a:solidFill>
                  <a:srgbClr val="C00000"/>
                </a:solidFill>
              </a:rPr>
              <a:t>Recall</a:t>
            </a:r>
          </a:p>
          <a:p>
            <a:r>
              <a:rPr lang="en-US" sz="1800" dirty="0">
                <a:solidFill>
                  <a:srgbClr val="333333"/>
                </a:solidFill>
                <a:latin typeface="Microsoft Sans Serif" panose="020B0604020202020204" pitchFamily="34" charset="0"/>
              </a:rPr>
              <a:t>Recall indicates the proportion of correct prediction of positives to the total number of positives</a:t>
            </a:r>
            <a:endParaRPr lang="en-IN" b="1" dirty="0">
              <a:solidFill>
                <a:srgbClr val="C00000"/>
              </a:solidFill>
            </a:endParaRPr>
          </a:p>
          <a:p>
            <a:endParaRPr lang="en-IN" dirty="0"/>
          </a:p>
        </p:txBody>
      </p:sp>
      <p:pic>
        <p:nvPicPr>
          <p:cNvPr id="9" name="Picture 8">
            <a:extLst>
              <a:ext uri="{FF2B5EF4-FFF2-40B4-BE49-F238E27FC236}">
                <a16:creationId xmlns:a16="http://schemas.microsoft.com/office/drawing/2014/main" id="{80A40CE5-F6D8-C184-28C4-86AC2FEED0FF}"/>
              </a:ext>
            </a:extLst>
          </p:cNvPr>
          <p:cNvPicPr>
            <a:picLocks noChangeAspect="1"/>
          </p:cNvPicPr>
          <p:nvPr/>
        </p:nvPicPr>
        <p:blipFill>
          <a:blip r:embed="rId2"/>
          <a:stretch>
            <a:fillRect/>
          </a:stretch>
        </p:blipFill>
        <p:spPr>
          <a:xfrm>
            <a:off x="4358488" y="2173914"/>
            <a:ext cx="3004618" cy="1054252"/>
          </a:xfrm>
          <a:prstGeom prst="rect">
            <a:avLst/>
          </a:prstGeom>
        </p:spPr>
      </p:pic>
      <p:pic>
        <p:nvPicPr>
          <p:cNvPr id="11" name="Picture 10">
            <a:extLst>
              <a:ext uri="{FF2B5EF4-FFF2-40B4-BE49-F238E27FC236}">
                <a16:creationId xmlns:a16="http://schemas.microsoft.com/office/drawing/2014/main" id="{49571C66-107A-6006-F92F-C1691975B642}"/>
              </a:ext>
            </a:extLst>
          </p:cNvPr>
          <p:cNvPicPr>
            <a:picLocks noChangeAspect="1"/>
          </p:cNvPicPr>
          <p:nvPr/>
        </p:nvPicPr>
        <p:blipFill>
          <a:blip r:embed="rId3"/>
          <a:stretch>
            <a:fillRect/>
          </a:stretch>
        </p:blipFill>
        <p:spPr>
          <a:xfrm>
            <a:off x="4691518" y="4056611"/>
            <a:ext cx="2630656" cy="626346"/>
          </a:xfrm>
          <a:prstGeom prst="rect">
            <a:avLst/>
          </a:prstGeom>
        </p:spPr>
      </p:pic>
      <p:sp>
        <p:nvSpPr>
          <p:cNvPr id="13" name="TextBox 12">
            <a:extLst>
              <a:ext uri="{FF2B5EF4-FFF2-40B4-BE49-F238E27FC236}">
                <a16:creationId xmlns:a16="http://schemas.microsoft.com/office/drawing/2014/main" id="{0C074C6B-3B91-D908-5C86-6287F5EBFBB1}"/>
              </a:ext>
            </a:extLst>
          </p:cNvPr>
          <p:cNvSpPr txBox="1"/>
          <p:nvPr/>
        </p:nvSpPr>
        <p:spPr>
          <a:xfrm>
            <a:off x="726140" y="4784586"/>
            <a:ext cx="11465859" cy="923330"/>
          </a:xfrm>
          <a:prstGeom prst="rect">
            <a:avLst/>
          </a:prstGeom>
          <a:noFill/>
        </p:spPr>
        <p:txBody>
          <a:bodyPr wrap="square">
            <a:spAutoFit/>
          </a:bodyPr>
          <a:lstStyle/>
          <a:p>
            <a:r>
              <a:rPr lang="en-IN" sz="1800" b="1" i="1" dirty="0">
                <a:solidFill>
                  <a:srgbClr val="404040"/>
                </a:solidFill>
                <a:latin typeface="Arial" panose="020B0604020202020204" pitchFamily="34" charset="0"/>
              </a:rPr>
              <a:t>F-measure</a:t>
            </a:r>
          </a:p>
          <a:p>
            <a:r>
              <a:rPr lang="en-US" sz="1800" i="1" dirty="0">
                <a:solidFill>
                  <a:srgbClr val="333333"/>
                </a:solidFill>
                <a:latin typeface="Arial" panose="020B0604020202020204" pitchFamily="34" charset="0"/>
              </a:rPr>
              <a:t>F</a:t>
            </a:r>
            <a:r>
              <a:rPr lang="en-US" sz="1800" i="1" dirty="0">
                <a:solidFill>
                  <a:srgbClr val="333333"/>
                </a:solidFill>
                <a:latin typeface="Microsoft Sans Serif" panose="020B0604020202020204" pitchFamily="34" charset="0"/>
              </a:rPr>
              <a:t>-measure is another measure of model performance which </a:t>
            </a:r>
            <a:r>
              <a:rPr lang="en-US" sz="1800" dirty="0">
                <a:solidFill>
                  <a:srgbClr val="333333"/>
                </a:solidFill>
                <a:latin typeface="Microsoft Sans Serif" panose="020B0604020202020204" pitchFamily="34" charset="0"/>
              </a:rPr>
              <a:t>combines the precision and recall. It takes the harmonic mean of precision and recall as calculated as</a:t>
            </a:r>
            <a:endParaRPr lang="en-IN" dirty="0"/>
          </a:p>
        </p:txBody>
      </p:sp>
      <p:pic>
        <p:nvPicPr>
          <p:cNvPr id="15" name="Picture 14">
            <a:extLst>
              <a:ext uri="{FF2B5EF4-FFF2-40B4-BE49-F238E27FC236}">
                <a16:creationId xmlns:a16="http://schemas.microsoft.com/office/drawing/2014/main" id="{B32F580D-1EE8-D0CA-3FC9-C19F2AABD23F}"/>
              </a:ext>
            </a:extLst>
          </p:cNvPr>
          <p:cNvPicPr>
            <a:picLocks noChangeAspect="1"/>
          </p:cNvPicPr>
          <p:nvPr/>
        </p:nvPicPr>
        <p:blipFill>
          <a:blip r:embed="rId4"/>
          <a:stretch>
            <a:fillRect/>
          </a:stretch>
        </p:blipFill>
        <p:spPr>
          <a:xfrm>
            <a:off x="1061242" y="5831151"/>
            <a:ext cx="4039676" cy="608921"/>
          </a:xfrm>
          <a:prstGeom prst="rect">
            <a:avLst/>
          </a:prstGeom>
        </p:spPr>
      </p:pic>
    </p:spTree>
    <p:extLst>
      <p:ext uri="{BB962C8B-B14F-4D97-AF65-F5344CB8AC3E}">
        <p14:creationId xmlns:p14="http://schemas.microsoft.com/office/powerpoint/2010/main" val="37574763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81D7FB-C061-9A1C-6B46-FA4085FAFBEE}"/>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3" name="TextBox 2">
            <a:extLst>
              <a:ext uri="{FF2B5EF4-FFF2-40B4-BE49-F238E27FC236}">
                <a16:creationId xmlns:a16="http://schemas.microsoft.com/office/drawing/2014/main" id="{509A61BE-7B4B-FEE7-E458-E91B31466579}"/>
              </a:ext>
            </a:extLst>
          </p:cNvPr>
          <p:cNvSpPr txBox="1"/>
          <p:nvPr/>
        </p:nvSpPr>
        <p:spPr>
          <a:xfrm>
            <a:off x="156881" y="666423"/>
            <a:ext cx="6096000" cy="369332"/>
          </a:xfrm>
          <a:prstGeom prst="rect">
            <a:avLst/>
          </a:prstGeom>
          <a:noFill/>
        </p:spPr>
        <p:txBody>
          <a:bodyPr wrap="square">
            <a:spAutoFit/>
          </a:bodyPr>
          <a:lstStyle/>
          <a:p>
            <a:r>
              <a:rPr lang="en-IN" sz="1800" b="1" u="sng" dirty="0">
                <a:solidFill>
                  <a:srgbClr val="C00000"/>
                </a:solidFill>
                <a:latin typeface="Comic Sans MS" panose="030F0702030302020204" pitchFamily="66" charset="0"/>
              </a:rPr>
              <a:t>Supervised learning – regression</a:t>
            </a:r>
          </a:p>
        </p:txBody>
      </p:sp>
      <p:pic>
        <p:nvPicPr>
          <p:cNvPr id="10" name="Picture 9">
            <a:extLst>
              <a:ext uri="{FF2B5EF4-FFF2-40B4-BE49-F238E27FC236}">
                <a16:creationId xmlns:a16="http://schemas.microsoft.com/office/drawing/2014/main" id="{7BCF8290-A128-BBF5-4CB5-3114008A1B5C}"/>
              </a:ext>
            </a:extLst>
          </p:cNvPr>
          <p:cNvPicPr>
            <a:picLocks noChangeAspect="1"/>
          </p:cNvPicPr>
          <p:nvPr/>
        </p:nvPicPr>
        <p:blipFill>
          <a:blip r:embed="rId2">
            <a:duotone>
              <a:prstClr val="black"/>
              <a:schemeClr val="accent4">
                <a:tint val="45000"/>
                <a:satMod val="400000"/>
              </a:schemeClr>
            </a:duotone>
          </a:blip>
          <a:stretch>
            <a:fillRect/>
          </a:stretch>
        </p:blipFill>
        <p:spPr>
          <a:xfrm>
            <a:off x="364384" y="1128946"/>
            <a:ext cx="5450821" cy="4680727"/>
          </a:xfrm>
          <a:prstGeom prst="rect">
            <a:avLst/>
          </a:prstGeom>
        </p:spPr>
      </p:pic>
      <p:sp>
        <p:nvSpPr>
          <p:cNvPr id="14" name="TextBox 13">
            <a:extLst>
              <a:ext uri="{FF2B5EF4-FFF2-40B4-BE49-F238E27FC236}">
                <a16:creationId xmlns:a16="http://schemas.microsoft.com/office/drawing/2014/main" id="{6E71DDF6-A7C2-516F-F00D-A0345823DC74}"/>
              </a:ext>
            </a:extLst>
          </p:cNvPr>
          <p:cNvSpPr txBox="1"/>
          <p:nvPr/>
        </p:nvSpPr>
        <p:spPr>
          <a:xfrm>
            <a:off x="6096000" y="802432"/>
            <a:ext cx="6096000" cy="878317"/>
          </a:xfrm>
          <a:prstGeom prst="rect">
            <a:avLst/>
          </a:prstGeom>
          <a:noFill/>
        </p:spPr>
        <p:txBody>
          <a:bodyPr wrap="square">
            <a:spAutoFit/>
          </a:bodyPr>
          <a:lstStyle/>
          <a:p>
            <a:pPr>
              <a:lnSpc>
                <a:spcPct val="150000"/>
              </a:lnSpc>
            </a:pPr>
            <a:r>
              <a:rPr lang="en-IN" sz="1800" dirty="0">
                <a:solidFill>
                  <a:srgbClr val="333333"/>
                </a:solidFill>
                <a:latin typeface="Microsoft Sans Serif" panose="020B0604020202020204" pitchFamily="34" charset="0"/>
              </a:rPr>
              <a:t>The distance </a:t>
            </a:r>
            <a:r>
              <a:rPr lang="en-US" sz="1800" dirty="0">
                <a:solidFill>
                  <a:srgbClr val="333333"/>
                </a:solidFill>
                <a:latin typeface="Microsoft Sans Serif" panose="020B0604020202020204" pitchFamily="34" charset="0"/>
              </a:rPr>
              <a:t>between the actual value and the fitted or predicted value, i.e. </a:t>
            </a:r>
            <a:r>
              <a:rPr lang="en-US" sz="1800" i="1" dirty="0">
                <a:solidFill>
                  <a:srgbClr val="333333"/>
                </a:solidFill>
                <a:latin typeface="Arial" panose="020B0604020202020204" pitchFamily="34" charset="0"/>
              </a:rPr>
              <a:t>y </a:t>
            </a:r>
            <a:r>
              <a:rPr lang="en-IN" sz="1800" dirty="0">
                <a:solidFill>
                  <a:srgbClr val="333333"/>
                </a:solidFill>
                <a:latin typeface="Microsoft Sans Serif" panose="020B0604020202020204" pitchFamily="34" charset="0"/>
              </a:rPr>
              <a:t>is known as </a:t>
            </a:r>
            <a:r>
              <a:rPr lang="en-IN" sz="1800" b="1" u="sng" dirty="0">
                <a:solidFill>
                  <a:srgbClr val="333333"/>
                </a:solidFill>
                <a:latin typeface="Arial" panose="020B0604020202020204" pitchFamily="34" charset="0"/>
              </a:rPr>
              <a:t>residual</a:t>
            </a:r>
            <a:r>
              <a:rPr lang="en-IN" sz="1800" b="1" u="sng" dirty="0">
                <a:solidFill>
                  <a:srgbClr val="333333"/>
                </a:solidFill>
                <a:latin typeface="Microsoft Sans Serif" panose="020B0604020202020204" pitchFamily="34" charset="0"/>
              </a:rPr>
              <a:t>. </a:t>
            </a:r>
            <a:endParaRPr lang="en-IN" u="sng" dirty="0"/>
          </a:p>
        </p:txBody>
      </p:sp>
      <p:sp>
        <p:nvSpPr>
          <p:cNvPr id="17" name="TextBox 16">
            <a:extLst>
              <a:ext uri="{FF2B5EF4-FFF2-40B4-BE49-F238E27FC236}">
                <a16:creationId xmlns:a16="http://schemas.microsoft.com/office/drawing/2014/main" id="{A2409140-CD65-E4B4-FE89-F70FD8B293E7}"/>
              </a:ext>
            </a:extLst>
          </p:cNvPr>
          <p:cNvSpPr txBox="1"/>
          <p:nvPr/>
        </p:nvSpPr>
        <p:spPr>
          <a:xfrm>
            <a:off x="6022109" y="1855839"/>
            <a:ext cx="6096000" cy="646331"/>
          </a:xfrm>
          <a:prstGeom prst="rect">
            <a:avLst/>
          </a:prstGeom>
          <a:noFill/>
        </p:spPr>
        <p:txBody>
          <a:bodyPr wrap="square">
            <a:spAutoFit/>
          </a:bodyPr>
          <a:lstStyle/>
          <a:p>
            <a:r>
              <a:rPr lang="en-US" sz="1800" b="1" dirty="0">
                <a:solidFill>
                  <a:srgbClr val="333333"/>
                </a:solidFill>
                <a:latin typeface="Arial" panose="020B0604020202020204" pitchFamily="34" charset="0"/>
              </a:rPr>
              <a:t>R-squared</a:t>
            </a:r>
            <a:r>
              <a:rPr lang="en-US" sz="1800" b="1" dirty="0">
                <a:solidFill>
                  <a:srgbClr val="333333"/>
                </a:solidFill>
                <a:latin typeface="Microsoft Sans Serif" panose="020B0604020202020204" pitchFamily="34" charset="0"/>
              </a:rPr>
              <a:t> is a good measure to evaluate the model fitness.</a:t>
            </a:r>
          </a:p>
        </p:txBody>
      </p:sp>
      <p:sp>
        <p:nvSpPr>
          <p:cNvPr id="19" name="TextBox 18">
            <a:extLst>
              <a:ext uri="{FF2B5EF4-FFF2-40B4-BE49-F238E27FC236}">
                <a16:creationId xmlns:a16="http://schemas.microsoft.com/office/drawing/2014/main" id="{01A756E3-3CBA-DA78-A0F6-4AC54A7F0C6E}"/>
              </a:ext>
            </a:extLst>
          </p:cNvPr>
          <p:cNvSpPr txBox="1"/>
          <p:nvPr/>
        </p:nvSpPr>
        <p:spPr>
          <a:xfrm>
            <a:off x="6022109" y="2587182"/>
            <a:ext cx="6096000" cy="646331"/>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The R-squared value lies between 0 to 1 (0%–100%) with a larger value representing a better fit. It is calculated as:</a:t>
            </a:r>
            <a:endParaRPr lang="en-IN" dirty="0"/>
          </a:p>
        </p:txBody>
      </p:sp>
      <p:pic>
        <p:nvPicPr>
          <p:cNvPr id="21" name="Picture 20">
            <a:extLst>
              <a:ext uri="{FF2B5EF4-FFF2-40B4-BE49-F238E27FC236}">
                <a16:creationId xmlns:a16="http://schemas.microsoft.com/office/drawing/2014/main" id="{963854A6-B743-A749-83A2-AE28F0B7F90A}"/>
              </a:ext>
            </a:extLst>
          </p:cNvPr>
          <p:cNvPicPr>
            <a:picLocks noChangeAspect="1"/>
          </p:cNvPicPr>
          <p:nvPr/>
        </p:nvPicPr>
        <p:blipFill>
          <a:blip r:embed="rId3"/>
          <a:stretch>
            <a:fillRect/>
          </a:stretch>
        </p:blipFill>
        <p:spPr>
          <a:xfrm>
            <a:off x="6941529" y="3318525"/>
            <a:ext cx="2423742" cy="64633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7AB14-D4EE-D214-F05A-5D1C0CC8F8DE}"/>
                  </a:ext>
                </a:extLst>
              </p:cNvPr>
              <p:cNvSpPr txBox="1"/>
              <p:nvPr/>
            </p:nvSpPr>
            <p:spPr>
              <a:xfrm>
                <a:off x="5975927" y="3987516"/>
                <a:ext cx="6188364" cy="1928348"/>
              </a:xfrm>
              <a:prstGeom prst="rect">
                <a:avLst/>
              </a:prstGeom>
              <a:noFill/>
            </p:spPr>
            <p:txBody>
              <a:bodyPr wrap="square">
                <a:spAutoFit/>
              </a:bodyPr>
              <a:lstStyle/>
              <a:p>
                <a:r>
                  <a:rPr lang="en-US" sz="1800" dirty="0">
                    <a:solidFill>
                      <a:srgbClr val="C00000"/>
                    </a:solidFill>
                    <a:latin typeface="Microsoft Sans Serif" panose="020B0604020202020204" pitchFamily="34" charset="0"/>
                  </a:rPr>
                  <a:t>Sum of Squares Total (SST) </a:t>
                </a:r>
                <a:r>
                  <a:rPr lang="en-US" sz="1800" dirty="0">
                    <a:solidFill>
                      <a:srgbClr val="333333"/>
                    </a:solidFill>
                    <a:latin typeface="Microsoft Sans Serif" panose="020B0604020202020204" pitchFamily="34" charset="0"/>
                  </a:rPr>
                  <a:t>= squared differences of each</a:t>
                </a:r>
              </a:p>
              <a:p>
                <a:r>
                  <a:rPr lang="en-US" sz="1800" dirty="0">
                    <a:solidFill>
                      <a:srgbClr val="333333"/>
                    </a:solidFill>
                    <a:latin typeface="Microsoft Sans Serif" panose="020B0604020202020204" pitchFamily="34" charset="0"/>
                  </a:rPr>
                  <a:t>observation from the overall mean = </a:t>
                </a:r>
                <a14:m>
                  <m:oMath xmlns:m="http://schemas.openxmlformats.org/officeDocument/2006/math">
                    <m:nary>
                      <m:naryPr>
                        <m:chr m:val="∑"/>
                        <m:limLoc m:val="undOvr"/>
                        <m:grow m:val="on"/>
                        <m:ctrlPr>
                          <a:rPr lang="en-US" sz="1800" i="1" dirty="0" smtClean="0">
                            <a:solidFill>
                              <a:srgbClr val="333333"/>
                            </a:solidFill>
                            <a:latin typeface="Cambria Math" panose="02040503050406030204" pitchFamily="18" charset="0"/>
                          </a:rPr>
                        </m:ctrlPr>
                      </m:naryPr>
                      <m:sub>
                        <m:r>
                          <a:rPr lang="en-US" sz="1800" i="1" dirty="0">
                            <a:solidFill>
                              <a:srgbClr val="333333"/>
                            </a:solidFill>
                            <a:latin typeface="Cambria Math" panose="02040503050406030204" pitchFamily="18" charset="0"/>
                          </a:rPr>
                          <m:t>𝑖</m:t>
                        </m:r>
                        <m:r>
                          <a:rPr lang="en-US" sz="1800" i="0" dirty="0">
                            <a:solidFill>
                              <a:srgbClr val="333333"/>
                            </a:solidFill>
                            <a:latin typeface="Cambria Math" panose="02040503050406030204" pitchFamily="18" charset="0"/>
                          </a:rPr>
                          <m:t>=1</m:t>
                        </m:r>
                      </m:sub>
                      <m:sup>
                        <m:r>
                          <a:rPr lang="en-US" sz="1800" i="1" dirty="0">
                            <a:solidFill>
                              <a:srgbClr val="333333"/>
                            </a:solidFill>
                            <a:latin typeface="Cambria Math" panose="02040503050406030204" pitchFamily="18" charset="0"/>
                          </a:rPr>
                          <m:t>𝑛</m:t>
                        </m:r>
                      </m:sup>
                      <m:e>
                        <m:sSup>
                          <m:sSupPr>
                            <m:ctrlPr>
                              <a:rPr lang="en-US" sz="1800" i="1" dirty="0">
                                <a:solidFill>
                                  <a:srgbClr val="333333"/>
                                </a:solidFill>
                                <a:latin typeface="Cambria Math" panose="02040503050406030204" pitchFamily="18" charset="0"/>
                              </a:rPr>
                            </m:ctrlPr>
                          </m:sSupPr>
                          <m:e>
                            <m:d>
                              <m:dPr>
                                <m:ctrlPr>
                                  <a:rPr lang="en-US" sz="1800" i="1" dirty="0">
                                    <a:solidFill>
                                      <a:srgbClr val="333333"/>
                                    </a:solidFill>
                                    <a:latin typeface="Cambria Math" panose="02040503050406030204" pitchFamily="18" charset="0"/>
                                  </a:rPr>
                                </m:ctrlPr>
                              </m:dPr>
                              <m:e>
                                <m:sSub>
                                  <m:sSubPr>
                                    <m:ctrlPr>
                                      <a:rPr lang="en-US" sz="1800" i="1" dirty="0">
                                        <a:solidFill>
                                          <a:srgbClr val="333333"/>
                                        </a:solidFill>
                                        <a:latin typeface="Cambria Math" panose="02040503050406030204" pitchFamily="18" charset="0"/>
                                      </a:rPr>
                                    </m:ctrlPr>
                                  </m:sSubPr>
                                  <m:e>
                                    <m:r>
                                      <a:rPr lang="en-US" sz="1800" i="1" dirty="0">
                                        <a:solidFill>
                                          <a:srgbClr val="333333"/>
                                        </a:solidFill>
                                        <a:latin typeface="Cambria Math" panose="02040503050406030204" pitchFamily="18" charset="0"/>
                                      </a:rPr>
                                      <m:t>𝑦</m:t>
                                    </m:r>
                                  </m:e>
                                  <m:sub>
                                    <m:r>
                                      <a:rPr lang="en-US" sz="1800" i="1" dirty="0">
                                        <a:solidFill>
                                          <a:srgbClr val="333333"/>
                                        </a:solidFill>
                                        <a:latin typeface="Cambria Math" panose="02040503050406030204" pitchFamily="18" charset="0"/>
                                      </a:rPr>
                                      <m:t>𝑖</m:t>
                                    </m:r>
                                  </m:sub>
                                </m:sSub>
                                <m:r>
                                  <a:rPr lang="en-US" sz="1800" i="0" dirty="0">
                                    <a:solidFill>
                                      <a:srgbClr val="333333"/>
                                    </a:solidFill>
                                    <a:latin typeface="Cambria Math" panose="02040503050406030204" pitchFamily="18" charset="0"/>
                                  </a:rPr>
                                  <m:t>−</m:t>
                                </m:r>
                                <m:acc>
                                  <m:accPr>
                                    <m:chr m:val="̅"/>
                                    <m:ctrlPr>
                                      <a:rPr lang="en-US" sz="1800" i="1" dirty="0">
                                        <a:solidFill>
                                          <a:srgbClr val="333333"/>
                                        </a:solidFill>
                                        <a:latin typeface="Cambria Math" panose="02040503050406030204" pitchFamily="18" charset="0"/>
                                      </a:rPr>
                                    </m:ctrlPr>
                                  </m:accPr>
                                  <m:e>
                                    <m:r>
                                      <a:rPr lang="en-US" sz="1800" i="1" dirty="0">
                                        <a:solidFill>
                                          <a:srgbClr val="333333"/>
                                        </a:solidFill>
                                        <a:latin typeface="Cambria Math" panose="02040503050406030204" pitchFamily="18" charset="0"/>
                                      </a:rPr>
                                      <m:t>𝑦</m:t>
                                    </m:r>
                                  </m:e>
                                </m:acc>
                              </m:e>
                            </m:d>
                          </m:e>
                          <m:sup>
                            <m:r>
                              <a:rPr lang="en-US" sz="1800" i="0" dirty="0">
                                <a:solidFill>
                                  <a:srgbClr val="333333"/>
                                </a:solidFill>
                                <a:latin typeface="Cambria Math" panose="02040503050406030204" pitchFamily="18" charset="0"/>
                              </a:rPr>
                              <m:t>2</m:t>
                            </m:r>
                          </m:sup>
                        </m:sSup>
                      </m:e>
                    </m:nary>
                  </m:oMath>
                </a14:m>
                <a:r>
                  <a:rPr lang="en-US" sz="1800" dirty="0">
                    <a:solidFill>
                      <a:srgbClr val="333333"/>
                    </a:solidFill>
                    <a:latin typeface="Microsoft Sans Serif" panose="020B0604020202020204" pitchFamily="34" charset="0"/>
                  </a:rPr>
                  <a:t> where </a:t>
                </a:r>
                <a14:m>
                  <m:oMath xmlns:m="http://schemas.openxmlformats.org/officeDocument/2006/math">
                    <m:acc>
                      <m:accPr>
                        <m:chr m:val="̅"/>
                        <m:ctrlPr>
                          <a:rPr lang="en-US" i="1" dirty="0">
                            <a:solidFill>
                              <a:srgbClr val="333333"/>
                            </a:solidFill>
                            <a:latin typeface="Cambria Math" panose="02040503050406030204" pitchFamily="18" charset="0"/>
                          </a:rPr>
                        </m:ctrlPr>
                      </m:accPr>
                      <m:e>
                        <m:r>
                          <a:rPr lang="en-US" i="1" dirty="0">
                            <a:solidFill>
                              <a:srgbClr val="333333"/>
                            </a:solidFill>
                            <a:latin typeface="Cambria Math" panose="02040503050406030204" pitchFamily="18" charset="0"/>
                          </a:rPr>
                          <m:t>𝑦</m:t>
                        </m:r>
                      </m:e>
                    </m:acc>
                    <m:r>
                      <a:rPr lang="en-US" i="1" dirty="0">
                        <a:solidFill>
                          <a:srgbClr val="333333"/>
                        </a:solidFill>
                        <a:latin typeface="Cambria Math" panose="02040503050406030204" pitchFamily="18" charset="0"/>
                      </a:rPr>
                      <m:t> </m:t>
                    </m:r>
                  </m:oMath>
                </a14:m>
                <a:r>
                  <a:rPr lang="en-US" sz="1800" dirty="0">
                    <a:solidFill>
                      <a:srgbClr val="333333"/>
                    </a:solidFill>
                    <a:latin typeface="Microsoft Sans Serif" panose="020B0604020202020204" pitchFamily="34" charset="0"/>
                  </a:rPr>
                  <a:t>is the </a:t>
                </a:r>
                <a:r>
                  <a:rPr lang="en-IN" sz="1800" dirty="0">
                    <a:solidFill>
                      <a:srgbClr val="333333"/>
                    </a:solidFill>
                    <a:latin typeface="Microsoft Sans Serif" panose="020B0604020202020204" pitchFamily="34" charset="0"/>
                  </a:rPr>
                  <a:t>mean.</a:t>
                </a:r>
              </a:p>
              <a:p>
                <a:r>
                  <a:rPr lang="en-US" sz="1800" dirty="0">
                    <a:solidFill>
                      <a:srgbClr val="C00000"/>
                    </a:solidFill>
                    <a:latin typeface="Microsoft Sans Serif" panose="020B0604020202020204" pitchFamily="34" charset="0"/>
                  </a:rPr>
                  <a:t>Sum of Squared Errors (SSE) (of prediction) </a:t>
                </a:r>
                <a:r>
                  <a:rPr lang="en-US" sz="1800" dirty="0">
                    <a:solidFill>
                      <a:srgbClr val="333333"/>
                    </a:solidFill>
                    <a:latin typeface="Microsoft Sans Serif" panose="020B0604020202020204" pitchFamily="34" charset="0"/>
                  </a:rPr>
                  <a:t>= sum of the</a:t>
                </a:r>
              </a:p>
              <a:p>
                <a:r>
                  <a:rPr lang="en-US" sz="1800" dirty="0">
                    <a:solidFill>
                      <a:srgbClr val="333333"/>
                    </a:solidFill>
                    <a:latin typeface="Microsoft Sans Serif" panose="020B0604020202020204" pitchFamily="34" charset="0"/>
                  </a:rPr>
                  <a:t>squared residuals =</a:t>
                </a:r>
                <a:r>
                  <a:rPr lang="en-US" sz="1800" dirty="0">
                    <a:solidFill>
                      <a:srgbClr val="333333"/>
                    </a:solidFill>
                  </a:rPr>
                  <a:t> </a:t>
                </a:r>
                <a14:m>
                  <m:oMath xmlns:m="http://schemas.openxmlformats.org/officeDocument/2006/math">
                    <m:nary>
                      <m:naryPr>
                        <m:chr m:val="∑"/>
                        <m:limLoc m:val="undOvr"/>
                        <m:grow m:val="on"/>
                        <m:ctrlPr>
                          <a:rPr lang="en-US" sz="1800" i="1" dirty="0" smtClean="0">
                            <a:solidFill>
                              <a:srgbClr val="333333"/>
                            </a:solidFill>
                            <a:latin typeface="Cambria Math" panose="02040503050406030204" pitchFamily="18" charset="0"/>
                          </a:rPr>
                        </m:ctrlPr>
                      </m:naryPr>
                      <m:sub>
                        <m:r>
                          <a:rPr lang="en-US" sz="1800" i="1" dirty="0">
                            <a:solidFill>
                              <a:srgbClr val="333333"/>
                            </a:solidFill>
                            <a:latin typeface="Cambria Math" panose="02040503050406030204" pitchFamily="18" charset="0"/>
                          </a:rPr>
                          <m:t>𝑖</m:t>
                        </m:r>
                        <m:r>
                          <a:rPr lang="en-US" sz="1800" i="0" dirty="0">
                            <a:solidFill>
                              <a:srgbClr val="333333"/>
                            </a:solidFill>
                            <a:latin typeface="Cambria Math" panose="02040503050406030204" pitchFamily="18" charset="0"/>
                          </a:rPr>
                          <m:t>=1</m:t>
                        </m:r>
                      </m:sub>
                      <m:sup>
                        <m:r>
                          <a:rPr lang="en-US" sz="1800" i="1" dirty="0">
                            <a:solidFill>
                              <a:srgbClr val="333333"/>
                            </a:solidFill>
                            <a:latin typeface="Cambria Math" panose="02040503050406030204" pitchFamily="18" charset="0"/>
                          </a:rPr>
                          <m:t>𝑛</m:t>
                        </m:r>
                      </m:sup>
                      <m:e>
                        <m:sSup>
                          <m:sSupPr>
                            <m:ctrlPr>
                              <a:rPr lang="en-US" sz="1800" i="1" dirty="0">
                                <a:solidFill>
                                  <a:srgbClr val="333333"/>
                                </a:solidFill>
                                <a:latin typeface="Cambria Math" panose="02040503050406030204" pitchFamily="18" charset="0"/>
                              </a:rPr>
                            </m:ctrlPr>
                          </m:sSupPr>
                          <m:e>
                            <m:d>
                              <m:dPr>
                                <m:ctrlPr>
                                  <a:rPr lang="en-US" sz="1800" i="1" dirty="0">
                                    <a:solidFill>
                                      <a:srgbClr val="333333"/>
                                    </a:solidFill>
                                    <a:latin typeface="Cambria Math" panose="02040503050406030204" pitchFamily="18" charset="0"/>
                                  </a:rPr>
                                </m:ctrlPr>
                              </m:dPr>
                              <m:e>
                                <m:r>
                                  <a:rPr lang="en-IN" sz="1800" b="0" i="1" dirty="0" smtClean="0">
                                    <a:solidFill>
                                      <a:srgbClr val="333333"/>
                                    </a:solidFill>
                                    <a:latin typeface="Cambria Math" panose="02040503050406030204" pitchFamily="18" charset="0"/>
                                  </a:rPr>
                                  <m:t>𝑌𝑖</m:t>
                                </m:r>
                                <m:r>
                                  <a:rPr lang="en-US" sz="1800" i="0" dirty="0">
                                    <a:solidFill>
                                      <a:srgbClr val="333333"/>
                                    </a:solidFill>
                                    <a:latin typeface="Cambria Math" panose="02040503050406030204" pitchFamily="18" charset="0"/>
                                  </a:rPr>
                                  <m:t>−</m:t>
                                </m:r>
                                <m:sSub>
                                  <m:sSubPr>
                                    <m:ctrlPr>
                                      <a:rPr lang="en-US" sz="1800" i="1" dirty="0" smtClean="0">
                                        <a:solidFill>
                                          <a:srgbClr val="333333"/>
                                        </a:solidFill>
                                        <a:latin typeface="Cambria Math" panose="02040503050406030204" pitchFamily="18" charset="0"/>
                                      </a:rPr>
                                    </m:ctrlPr>
                                  </m:sSubPr>
                                  <m:e>
                                    <m:acc>
                                      <m:accPr>
                                        <m:chr m:val="̂"/>
                                        <m:ctrlPr>
                                          <a:rPr lang="en-US" sz="1800" i="1" dirty="0">
                                            <a:solidFill>
                                              <a:srgbClr val="333333"/>
                                            </a:solidFill>
                                            <a:latin typeface="Cambria Math" panose="02040503050406030204" pitchFamily="18" charset="0"/>
                                          </a:rPr>
                                        </m:ctrlPr>
                                      </m:accPr>
                                      <m:e>
                                        <m:r>
                                          <a:rPr lang="en-US" sz="1800" i="1" dirty="0">
                                            <a:solidFill>
                                              <a:srgbClr val="333333"/>
                                            </a:solidFill>
                                            <a:latin typeface="Cambria Math" panose="02040503050406030204" pitchFamily="18" charset="0"/>
                                          </a:rPr>
                                          <m:t>𝑦</m:t>
                                        </m:r>
                                      </m:e>
                                    </m:acc>
                                  </m:e>
                                  <m:sub>
                                    <m:r>
                                      <a:rPr lang="en-US" sz="1800" i="1" dirty="0">
                                        <a:solidFill>
                                          <a:srgbClr val="333333"/>
                                        </a:solidFill>
                                        <a:latin typeface="Cambria Math" panose="02040503050406030204" pitchFamily="18" charset="0"/>
                                      </a:rPr>
                                      <m:t>𝑖</m:t>
                                    </m:r>
                                  </m:sub>
                                </m:sSub>
                              </m:e>
                            </m:d>
                          </m:e>
                          <m:sup>
                            <m:r>
                              <a:rPr lang="en-US" sz="1800" i="0" dirty="0">
                                <a:solidFill>
                                  <a:srgbClr val="333333"/>
                                </a:solidFill>
                                <a:latin typeface="Cambria Math" panose="02040503050406030204" pitchFamily="18" charset="0"/>
                              </a:rPr>
                              <m:t>2</m:t>
                            </m:r>
                          </m:sup>
                        </m:sSup>
                      </m:e>
                    </m:nary>
                  </m:oMath>
                </a14:m>
                <a:r>
                  <a:rPr lang="en-US" sz="1800" dirty="0">
                    <a:solidFill>
                      <a:srgbClr val="333333"/>
                    </a:solidFill>
                    <a:latin typeface="Microsoft Sans Serif" panose="020B0604020202020204" pitchFamily="34" charset="0"/>
                  </a:rPr>
                  <a:t>  where </a:t>
                </a:r>
                <a14:m>
                  <m:oMath xmlns:m="http://schemas.openxmlformats.org/officeDocument/2006/math">
                    <m:sSub>
                      <m:sSubPr>
                        <m:ctrlPr>
                          <a:rPr lang="en-US" i="1" dirty="0">
                            <a:solidFill>
                              <a:srgbClr val="333333"/>
                            </a:solidFill>
                            <a:latin typeface="Cambria Math" panose="02040503050406030204" pitchFamily="18" charset="0"/>
                          </a:rPr>
                        </m:ctrlPr>
                      </m:sSubPr>
                      <m:e>
                        <m:acc>
                          <m:accPr>
                            <m:chr m:val="̂"/>
                            <m:ctrlPr>
                              <a:rPr lang="en-US" i="1" dirty="0">
                                <a:solidFill>
                                  <a:srgbClr val="333333"/>
                                </a:solidFill>
                                <a:latin typeface="Cambria Math" panose="02040503050406030204" pitchFamily="18" charset="0"/>
                              </a:rPr>
                            </m:ctrlPr>
                          </m:accPr>
                          <m:e>
                            <m:r>
                              <a:rPr lang="en-US" i="1" dirty="0">
                                <a:solidFill>
                                  <a:srgbClr val="333333"/>
                                </a:solidFill>
                                <a:latin typeface="Cambria Math" panose="02040503050406030204" pitchFamily="18" charset="0"/>
                              </a:rPr>
                              <m:t>𝑦</m:t>
                            </m:r>
                          </m:e>
                        </m:acc>
                      </m:e>
                      <m:sub>
                        <m:r>
                          <a:rPr lang="en-US" i="1" dirty="0">
                            <a:solidFill>
                              <a:srgbClr val="333333"/>
                            </a:solidFill>
                            <a:latin typeface="Cambria Math" panose="02040503050406030204" pitchFamily="18" charset="0"/>
                          </a:rPr>
                          <m:t>𝑖</m:t>
                        </m:r>
                      </m:sub>
                    </m:sSub>
                  </m:oMath>
                </a14:m>
                <a:r>
                  <a:rPr lang="en-US" sz="1800" dirty="0">
                    <a:solidFill>
                      <a:srgbClr val="333333"/>
                    </a:solidFill>
                    <a:latin typeface="Microsoft Sans Serif" panose="020B0604020202020204" pitchFamily="34" charset="0"/>
                  </a:rPr>
                  <a:t> is the predicted value of </a:t>
                </a:r>
                <a:r>
                  <a:rPr lang="en-US" sz="1800" i="1" dirty="0">
                    <a:solidFill>
                      <a:srgbClr val="333333"/>
                    </a:solidFill>
                    <a:latin typeface="Arial" panose="020B0604020202020204" pitchFamily="34" charset="0"/>
                  </a:rPr>
                  <a:t>y </a:t>
                </a:r>
                <a:r>
                  <a:rPr lang="en-US" sz="1800" i="1" dirty="0">
                    <a:solidFill>
                      <a:srgbClr val="333333"/>
                    </a:solidFill>
                    <a:latin typeface="Microsoft Sans Serif" panose="020B0604020202020204" pitchFamily="34" charset="0"/>
                  </a:rPr>
                  <a:t>and </a:t>
                </a:r>
                <a:r>
                  <a:rPr lang="en-US" sz="1800" i="1" dirty="0">
                    <a:solidFill>
                      <a:srgbClr val="333333"/>
                    </a:solidFill>
                    <a:latin typeface="Arial" panose="020B0604020202020204" pitchFamily="34" charset="0"/>
                  </a:rPr>
                  <a:t>Yi </a:t>
                </a:r>
                <a:r>
                  <a:rPr lang="en-US" sz="1800" i="1" dirty="0">
                    <a:solidFill>
                      <a:srgbClr val="333333"/>
                    </a:solidFill>
                    <a:latin typeface="Microsoft Sans Serif" panose="020B0604020202020204" pitchFamily="34" charset="0"/>
                  </a:rPr>
                  <a:t>is the actual value of </a:t>
                </a:r>
                <a:r>
                  <a:rPr lang="en-US" sz="1800" i="1" dirty="0">
                    <a:solidFill>
                      <a:srgbClr val="333333"/>
                    </a:solidFill>
                    <a:latin typeface="Arial" panose="020B0604020202020204" pitchFamily="34" charset="0"/>
                  </a:rPr>
                  <a:t>y</a:t>
                </a:r>
              </a:p>
            </p:txBody>
          </p:sp>
        </mc:Choice>
        <mc:Fallback xmlns="">
          <p:sp>
            <p:nvSpPr>
              <p:cNvPr id="23" name="TextBox 22">
                <a:extLst>
                  <a:ext uri="{FF2B5EF4-FFF2-40B4-BE49-F238E27FC236}">
                    <a16:creationId xmlns:a16="http://schemas.microsoft.com/office/drawing/2014/main" id="{F2A7AB14-D4EE-D214-F05A-5D1C0CC8F8DE}"/>
                  </a:ext>
                </a:extLst>
              </p:cNvPr>
              <p:cNvSpPr txBox="1">
                <a:spLocks noRot="1" noChangeAspect="1" noMove="1" noResize="1" noEditPoints="1" noAdjustHandles="1" noChangeArrowheads="1" noChangeShapeType="1" noTextEdit="1"/>
              </p:cNvSpPr>
              <p:nvPr/>
            </p:nvSpPr>
            <p:spPr>
              <a:xfrm>
                <a:off x="5975927" y="3987516"/>
                <a:ext cx="6188364" cy="1928348"/>
              </a:xfrm>
              <a:prstGeom prst="rect">
                <a:avLst/>
              </a:prstGeom>
              <a:blipFill>
                <a:blip r:embed="rId4"/>
                <a:stretch>
                  <a:fillRect l="-788" t="-13924" b="-28797"/>
                </a:stretch>
              </a:blipFill>
            </p:spPr>
            <p:txBody>
              <a:bodyPr/>
              <a:lstStyle/>
              <a:p>
                <a:r>
                  <a:rPr lang="en-IN">
                    <a:noFill/>
                  </a:rPr>
                  <a:t> </a:t>
                </a:r>
              </a:p>
            </p:txBody>
          </p:sp>
        </mc:Fallback>
      </mc:AlternateContent>
    </p:spTree>
    <p:extLst>
      <p:ext uri="{BB962C8B-B14F-4D97-AF65-F5344CB8AC3E}">
        <p14:creationId xmlns:p14="http://schemas.microsoft.com/office/powerpoint/2010/main" val="3471783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49871C-B720-EBC5-E9A1-7082FEE2256F}"/>
              </a:ext>
            </a:extLst>
          </p:cNvPr>
          <p:cNvSpPr txBox="1"/>
          <p:nvPr/>
        </p:nvSpPr>
        <p:spPr>
          <a:xfrm>
            <a:off x="221673" y="835952"/>
            <a:ext cx="6096000" cy="369332"/>
          </a:xfrm>
          <a:prstGeom prst="rect">
            <a:avLst/>
          </a:prstGeom>
          <a:noFill/>
        </p:spPr>
        <p:txBody>
          <a:bodyPr wrap="square">
            <a:spAutoFit/>
          </a:bodyPr>
          <a:lstStyle/>
          <a:p>
            <a:r>
              <a:rPr lang="en-IN" sz="1800" b="1" u="sng" dirty="0">
                <a:solidFill>
                  <a:srgbClr val="C00000"/>
                </a:solidFill>
                <a:latin typeface="Comic Sans MS" panose="030F0702030302020204" pitchFamily="66" charset="0"/>
              </a:rPr>
              <a:t>Unsupervised learning - clustering</a:t>
            </a:r>
          </a:p>
        </p:txBody>
      </p:sp>
      <p:sp>
        <p:nvSpPr>
          <p:cNvPr id="7" name="Title 1">
            <a:extLst>
              <a:ext uri="{FF2B5EF4-FFF2-40B4-BE49-F238E27FC236}">
                <a16:creationId xmlns:a16="http://schemas.microsoft.com/office/drawing/2014/main" id="{F7226E27-CDB6-7BAE-7356-499459524693}"/>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9" name="TextBox 8">
            <a:extLst>
              <a:ext uri="{FF2B5EF4-FFF2-40B4-BE49-F238E27FC236}">
                <a16:creationId xmlns:a16="http://schemas.microsoft.com/office/drawing/2014/main" id="{2FBB382A-952E-63DD-A2D7-63819AAFD541}"/>
              </a:ext>
            </a:extLst>
          </p:cNvPr>
          <p:cNvSpPr txBox="1"/>
          <p:nvPr/>
        </p:nvSpPr>
        <p:spPr>
          <a:xfrm>
            <a:off x="221672" y="1288580"/>
            <a:ext cx="8460509" cy="369332"/>
          </a:xfrm>
          <a:prstGeom prst="rect">
            <a:avLst/>
          </a:prstGeom>
          <a:noFill/>
        </p:spPr>
        <p:txBody>
          <a:bodyPr wrap="square">
            <a:spAutoFit/>
          </a:bodyPr>
          <a:lstStyle/>
          <a:p>
            <a:r>
              <a:rPr lang="en-IN" dirty="0">
                <a:solidFill>
                  <a:srgbClr val="333333"/>
                </a:solidFill>
                <a:latin typeface="Microsoft Sans Serif" panose="020B0604020202020204" pitchFamily="34" charset="0"/>
              </a:rPr>
              <a:t>T</a:t>
            </a:r>
            <a:r>
              <a:rPr lang="en-IN" sz="1800" dirty="0">
                <a:solidFill>
                  <a:srgbClr val="333333"/>
                </a:solidFill>
                <a:latin typeface="Microsoft Sans Serif" panose="020B0604020202020204" pitchFamily="34" charset="0"/>
              </a:rPr>
              <a:t>wo inherent challenges which </a:t>
            </a:r>
            <a:r>
              <a:rPr lang="en-US" sz="1800" dirty="0">
                <a:solidFill>
                  <a:srgbClr val="333333"/>
                </a:solidFill>
                <a:latin typeface="Microsoft Sans Serif" panose="020B0604020202020204" pitchFamily="34" charset="0"/>
              </a:rPr>
              <a:t>lie in the process of clustering:</a:t>
            </a:r>
            <a:endParaRPr lang="en-IN" dirty="0"/>
          </a:p>
        </p:txBody>
      </p:sp>
      <p:sp>
        <p:nvSpPr>
          <p:cNvPr id="11" name="TextBox 10">
            <a:extLst>
              <a:ext uri="{FF2B5EF4-FFF2-40B4-BE49-F238E27FC236}">
                <a16:creationId xmlns:a16="http://schemas.microsoft.com/office/drawing/2014/main" id="{83787469-C3B9-F210-622B-35526CF99EAC}"/>
              </a:ext>
            </a:extLst>
          </p:cNvPr>
          <p:cNvSpPr txBox="1"/>
          <p:nvPr/>
        </p:nvSpPr>
        <p:spPr>
          <a:xfrm>
            <a:off x="868218" y="1657912"/>
            <a:ext cx="10668000" cy="1709314"/>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1. It is generally </a:t>
            </a:r>
            <a:r>
              <a:rPr lang="en-US" sz="1800" dirty="0">
                <a:solidFill>
                  <a:srgbClr val="C00000"/>
                </a:solidFill>
                <a:latin typeface="Microsoft Sans Serif" panose="020B0604020202020204" pitchFamily="34" charset="0"/>
              </a:rPr>
              <a:t>not known how many clusters can be formulated </a:t>
            </a:r>
            <a:r>
              <a:rPr lang="en-US" sz="1800" dirty="0">
                <a:solidFill>
                  <a:srgbClr val="333333"/>
                </a:solidFill>
                <a:latin typeface="Microsoft Sans Serif" panose="020B0604020202020204" pitchFamily="34" charset="0"/>
              </a:rPr>
              <a:t>from a particular data set. It is completely open-ended in most cases and provided as a user input to a clustering algorithm.</a:t>
            </a:r>
          </a:p>
          <a:p>
            <a:pPr>
              <a:lnSpc>
                <a:spcPct val="150000"/>
              </a:lnSpc>
            </a:pPr>
            <a:r>
              <a:rPr lang="en-US" sz="1800" dirty="0">
                <a:solidFill>
                  <a:srgbClr val="333333"/>
                </a:solidFill>
                <a:latin typeface="Microsoft Sans Serif" panose="020B0604020202020204" pitchFamily="34" charset="0"/>
              </a:rPr>
              <a:t>2. Even if the number of clusters is given, the same number of clusters can be formed with different groups of data instances.</a:t>
            </a:r>
            <a:endParaRPr lang="en-IN" dirty="0"/>
          </a:p>
        </p:txBody>
      </p:sp>
      <p:sp>
        <p:nvSpPr>
          <p:cNvPr id="13" name="TextBox 12">
            <a:extLst>
              <a:ext uri="{FF2B5EF4-FFF2-40B4-BE49-F238E27FC236}">
                <a16:creationId xmlns:a16="http://schemas.microsoft.com/office/drawing/2014/main" id="{EDF57B2D-4FB6-09E6-A021-6A22B5B5A553}"/>
              </a:ext>
            </a:extLst>
          </p:cNvPr>
          <p:cNvSpPr txBox="1"/>
          <p:nvPr/>
        </p:nvSpPr>
        <p:spPr>
          <a:xfrm>
            <a:off x="591127" y="3367226"/>
            <a:ext cx="7767782" cy="369332"/>
          </a:xfrm>
          <a:prstGeom prst="rect">
            <a:avLst/>
          </a:prstGeom>
          <a:noFill/>
        </p:spPr>
        <p:txBody>
          <a:bodyPr wrap="square">
            <a:spAutoFit/>
          </a:bodyPr>
          <a:lstStyle/>
          <a:p>
            <a:r>
              <a:rPr lang="en-US" b="1" dirty="0">
                <a:solidFill>
                  <a:srgbClr val="333333"/>
                </a:solidFill>
                <a:latin typeface="Microsoft Sans Serif" panose="020B0604020202020204" pitchFamily="34" charset="0"/>
              </a:rPr>
              <a:t>A</a:t>
            </a:r>
            <a:r>
              <a:rPr lang="en-US" sz="1800" b="1" dirty="0">
                <a:solidFill>
                  <a:srgbClr val="333333"/>
                </a:solidFill>
                <a:latin typeface="Microsoft Sans Serif" panose="020B0604020202020204" pitchFamily="34" charset="0"/>
              </a:rPr>
              <a:t>pproaches which are adopted for </a:t>
            </a:r>
            <a:r>
              <a:rPr lang="en-IN" sz="1800" b="1" dirty="0">
                <a:solidFill>
                  <a:srgbClr val="333333"/>
                </a:solidFill>
                <a:latin typeface="Microsoft Sans Serif" panose="020B0604020202020204" pitchFamily="34" charset="0"/>
              </a:rPr>
              <a:t>cluster quality evaluation</a:t>
            </a:r>
            <a:endParaRPr lang="en-IN" sz="1800" b="1" i="1" dirty="0">
              <a:solidFill>
                <a:srgbClr val="333333"/>
              </a:solidFill>
              <a:latin typeface="Arial" panose="020B0604020202020204" pitchFamily="34" charset="0"/>
            </a:endParaRPr>
          </a:p>
        </p:txBody>
      </p:sp>
      <p:sp>
        <p:nvSpPr>
          <p:cNvPr id="15" name="TextBox 14">
            <a:extLst>
              <a:ext uri="{FF2B5EF4-FFF2-40B4-BE49-F238E27FC236}">
                <a16:creationId xmlns:a16="http://schemas.microsoft.com/office/drawing/2014/main" id="{D1A5B450-5FF8-6A54-8BCB-979D707D9A6D}"/>
              </a:ext>
            </a:extLst>
          </p:cNvPr>
          <p:cNvSpPr txBox="1"/>
          <p:nvPr/>
        </p:nvSpPr>
        <p:spPr>
          <a:xfrm>
            <a:off x="1542472" y="3825076"/>
            <a:ext cx="6096000" cy="369332"/>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1. </a:t>
            </a:r>
            <a:r>
              <a:rPr lang="en-IN" sz="1800" i="1" dirty="0">
                <a:solidFill>
                  <a:srgbClr val="333333"/>
                </a:solidFill>
                <a:latin typeface="Arial" panose="020B0604020202020204" pitchFamily="34" charset="0"/>
              </a:rPr>
              <a:t>Internal evaluation</a:t>
            </a:r>
          </a:p>
        </p:txBody>
      </p:sp>
      <p:sp>
        <p:nvSpPr>
          <p:cNvPr id="17" name="TextBox 16">
            <a:extLst>
              <a:ext uri="{FF2B5EF4-FFF2-40B4-BE49-F238E27FC236}">
                <a16:creationId xmlns:a16="http://schemas.microsoft.com/office/drawing/2014/main" id="{5F7E902C-90E3-2CA2-51DA-E5ACDE3CD025}"/>
              </a:ext>
            </a:extLst>
          </p:cNvPr>
          <p:cNvSpPr txBox="1"/>
          <p:nvPr/>
        </p:nvSpPr>
        <p:spPr>
          <a:xfrm>
            <a:off x="1542472" y="4277704"/>
            <a:ext cx="6096000" cy="369332"/>
          </a:xfrm>
          <a:prstGeom prst="rect">
            <a:avLst/>
          </a:prstGeom>
          <a:noFill/>
        </p:spPr>
        <p:txBody>
          <a:bodyPr wrap="square">
            <a:spAutoFit/>
          </a:bodyPr>
          <a:lstStyle/>
          <a:p>
            <a:r>
              <a:rPr lang="en-IN" sz="1800" i="1" dirty="0">
                <a:solidFill>
                  <a:srgbClr val="333333"/>
                </a:solidFill>
                <a:latin typeface="Arial" panose="020B0604020202020204" pitchFamily="34" charset="0"/>
              </a:rPr>
              <a:t>2. External evaluation</a:t>
            </a:r>
            <a:endParaRPr lang="en-IN" dirty="0"/>
          </a:p>
        </p:txBody>
      </p:sp>
    </p:spTree>
    <p:extLst>
      <p:ext uri="{BB962C8B-B14F-4D97-AF65-F5344CB8AC3E}">
        <p14:creationId xmlns:p14="http://schemas.microsoft.com/office/powerpoint/2010/main" val="6965776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49871C-B720-EBC5-E9A1-7082FEE2256F}"/>
              </a:ext>
            </a:extLst>
          </p:cNvPr>
          <p:cNvSpPr txBox="1"/>
          <p:nvPr/>
        </p:nvSpPr>
        <p:spPr>
          <a:xfrm>
            <a:off x="221673" y="835952"/>
            <a:ext cx="6096000" cy="369332"/>
          </a:xfrm>
          <a:prstGeom prst="rect">
            <a:avLst/>
          </a:prstGeom>
          <a:noFill/>
        </p:spPr>
        <p:txBody>
          <a:bodyPr wrap="square">
            <a:spAutoFit/>
          </a:bodyPr>
          <a:lstStyle/>
          <a:p>
            <a:r>
              <a:rPr lang="en-IN" sz="1800" b="1" u="sng" dirty="0">
                <a:solidFill>
                  <a:srgbClr val="C00000"/>
                </a:solidFill>
                <a:latin typeface="Comic Sans MS" panose="030F0702030302020204" pitchFamily="66" charset="0"/>
              </a:rPr>
              <a:t>Unsupervised learning - clustering</a:t>
            </a:r>
          </a:p>
        </p:txBody>
      </p:sp>
      <p:sp>
        <p:nvSpPr>
          <p:cNvPr id="7" name="Title 1">
            <a:extLst>
              <a:ext uri="{FF2B5EF4-FFF2-40B4-BE49-F238E27FC236}">
                <a16:creationId xmlns:a16="http://schemas.microsoft.com/office/drawing/2014/main" id="{F7226E27-CDB6-7BAE-7356-499459524693}"/>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3" name="TextBox 2">
            <a:extLst>
              <a:ext uri="{FF2B5EF4-FFF2-40B4-BE49-F238E27FC236}">
                <a16:creationId xmlns:a16="http://schemas.microsoft.com/office/drawing/2014/main" id="{DF3D6870-5F3A-D5F7-8F9A-0584793B885D}"/>
              </a:ext>
            </a:extLst>
          </p:cNvPr>
          <p:cNvSpPr txBox="1"/>
          <p:nvPr/>
        </p:nvSpPr>
        <p:spPr>
          <a:xfrm>
            <a:off x="812799" y="1667271"/>
            <a:ext cx="10515600" cy="646331"/>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homogeneity of data belonging to the same cluster and heterogeneity of data belonging to different clusters.</a:t>
            </a:r>
            <a:endParaRPr lang="en-IN" dirty="0"/>
          </a:p>
        </p:txBody>
      </p:sp>
      <p:sp>
        <p:nvSpPr>
          <p:cNvPr id="5" name="TextBox 4">
            <a:extLst>
              <a:ext uri="{FF2B5EF4-FFF2-40B4-BE49-F238E27FC236}">
                <a16:creationId xmlns:a16="http://schemas.microsoft.com/office/drawing/2014/main" id="{8BF7C2DB-15D4-2619-7122-7CABE8AFAC74}"/>
              </a:ext>
            </a:extLst>
          </p:cNvPr>
          <p:cNvSpPr txBox="1"/>
          <p:nvPr/>
        </p:nvSpPr>
        <p:spPr>
          <a:xfrm>
            <a:off x="563417" y="1297939"/>
            <a:ext cx="6096000" cy="369332"/>
          </a:xfrm>
          <a:prstGeom prst="rect">
            <a:avLst/>
          </a:prstGeom>
          <a:noFill/>
        </p:spPr>
        <p:txBody>
          <a:bodyPr wrap="square">
            <a:spAutoFit/>
          </a:bodyPr>
          <a:lstStyle/>
          <a:p>
            <a:r>
              <a:rPr lang="en-IN" sz="1800" b="1" u="sng" dirty="0">
                <a:solidFill>
                  <a:srgbClr val="333333"/>
                </a:solidFill>
                <a:latin typeface="Microsoft Sans Serif" panose="020B0604020202020204" pitchFamily="34" charset="0"/>
              </a:rPr>
              <a:t>1. </a:t>
            </a:r>
            <a:r>
              <a:rPr lang="en-IN" sz="1800" b="1" i="1" u="sng" dirty="0">
                <a:solidFill>
                  <a:srgbClr val="333333"/>
                </a:solidFill>
                <a:latin typeface="Arial" panose="020B0604020202020204" pitchFamily="34" charset="0"/>
              </a:rPr>
              <a:t>Internal evaluation</a:t>
            </a:r>
          </a:p>
        </p:txBody>
      </p:sp>
      <p:pic>
        <p:nvPicPr>
          <p:cNvPr id="10" name="Picture 9">
            <a:extLst>
              <a:ext uri="{FF2B5EF4-FFF2-40B4-BE49-F238E27FC236}">
                <a16:creationId xmlns:a16="http://schemas.microsoft.com/office/drawing/2014/main" id="{28C69EEF-7A46-3F31-3429-11AC653F8F84}"/>
              </a:ext>
            </a:extLst>
          </p:cNvPr>
          <p:cNvPicPr>
            <a:picLocks noChangeAspect="1"/>
          </p:cNvPicPr>
          <p:nvPr/>
        </p:nvPicPr>
        <p:blipFill>
          <a:blip r:embed="rId2">
            <a:duotone>
              <a:prstClr val="black"/>
              <a:schemeClr val="accent4">
                <a:tint val="45000"/>
                <a:satMod val="400000"/>
              </a:schemeClr>
            </a:duotone>
          </a:blip>
          <a:stretch>
            <a:fillRect/>
          </a:stretch>
        </p:blipFill>
        <p:spPr>
          <a:xfrm>
            <a:off x="6530662" y="2162985"/>
            <a:ext cx="4848539" cy="4239754"/>
          </a:xfrm>
          <a:prstGeom prst="rect">
            <a:avLst/>
          </a:prstGeom>
        </p:spPr>
      </p:pic>
      <p:pic>
        <p:nvPicPr>
          <p:cNvPr id="14" name="Picture 13">
            <a:extLst>
              <a:ext uri="{FF2B5EF4-FFF2-40B4-BE49-F238E27FC236}">
                <a16:creationId xmlns:a16="http://schemas.microsoft.com/office/drawing/2014/main" id="{E5981533-5AC9-B7CA-F92D-E699413B28D0}"/>
              </a:ext>
            </a:extLst>
          </p:cNvPr>
          <p:cNvPicPr>
            <a:picLocks noChangeAspect="1"/>
          </p:cNvPicPr>
          <p:nvPr/>
        </p:nvPicPr>
        <p:blipFill>
          <a:blip r:embed="rId3"/>
          <a:stretch>
            <a:fillRect/>
          </a:stretch>
        </p:blipFill>
        <p:spPr>
          <a:xfrm>
            <a:off x="812799" y="4386006"/>
            <a:ext cx="3328603" cy="646330"/>
          </a:xfrm>
          <a:prstGeom prst="rect">
            <a:avLst/>
          </a:prstGeom>
        </p:spPr>
      </p:pic>
      <p:pic>
        <p:nvPicPr>
          <p:cNvPr id="18" name="Picture 17">
            <a:extLst>
              <a:ext uri="{FF2B5EF4-FFF2-40B4-BE49-F238E27FC236}">
                <a16:creationId xmlns:a16="http://schemas.microsoft.com/office/drawing/2014/main" id="{F1E5D9E5-B6F9-33C6-A508-A961B4D3772A}"/>
              </a:ext>
            </a:extLst>
          </p:cNvPr>
          <p:cNvPicPr>
            <a:picLocks noChangeAspect="1"/>
          </p:cNvPicPr>
          <p:nvPr/>
        </p:nvPicPr>
        <p:blipFill>
          <a:blip r:embed="rId4"/>
          <a:stretch>
            <a:fillRect/>
          </a:stretch>
        </p:blipFill>
        <p:spPr>
          <a:xfrm>
            <a:off x="635362" y="5164083"/>
            <a:ext cx="5060834" cy="579169"/>
          </a:xfrm>
          <a:prstGeom prst="rect">
            <a:avLst/>
          </a:prstGeom>
        </p:spPr>
      </p:pic>
      <p:pic>
        <p:nvPicPr>
          <p:cNvPr id="20" name="Picture 19">
            <a:extLst>
              <a:ext uri="{FF2B5EF4-FFF2-40B4-BE49-F238E27FC236}">
                <a16:creationId xmlns:a16="http://schemas.microsoft.com/office/drawing/2014/main" id="{F0D7776B-FF32-A346-BEBA-C0AE3F69AA38}"/>
              </a:ext>
            </a:extLst>
          </p:cNvPr>
          <p:cNvPicPr>
            <a:picLocks noChangeAspect="1"/>
          </p:cNvPicPr>
          <p:nvPr/>
        </p:nvPicPr>
        <p:blipFill>
          <a:blip r:embed="rId5"/>
          <a:stretch>
            <a:fillRect/>
          </a:stretch>
        </p:blipFill>
        <p:spPr>
          <a:xfrm>
            <a:off x="0" y="5743252"/>
            <a:ext cx="6579583" cy="557591"/>
          </a:xfrm>
          <a:prstGeom prst="rect">
            <a:avLst/>
          </a:prstGeom>
        </p:spPr>
      </p:pic>
      <p:sp>
        <p:nvSpPr>
          <p:cNvPr id="22" name="TextBox 21">
            <a:extLst>
              <a:ext uri="{FF2B5EF4-FFF2-40B4-BE49-F238E27FC236}">
                <a16:creationId xmlns:a16="http://schemas.microsoft.com/office/drawing/2014/main" id="{609701CB-6CF0-75B5-686E-61C83AC62F32}"/>
              </a:ext>
            </a:extLst>
          </p:cNvPr>
          <p:cNvSpPr txBox="1"/>
          <p:nvPr/>
        </p:nvSpPr>
        <p:spPr>
          <a:xfrm>
            <a:off x="635362" y="2490206"/>
            <a:ext cx="6119090" cy="369332"/>
          </a:xfrm>
          <a:prstGeom prst="rect">
            <a:avLst/>
          </a:prstGeom>
          <a:noFill/>
        </p:spPr>
        <p:txBody>
          <a:bodyPr wrap="square">
            <a:spAutoFit/>
          </a:bodyPr>
          <a:lstStyle/>
          <a:p>
            <a:r>
              <a:rPr lang="en-IN" sz="1800" b="1" dirty="0">
                <a:solidFill>
                  <a:srgbClr val="333333"/>
                </a:solidFill>
                <a:latin typeface="Arial" panose="020B0604020202020204" pitchFamily="34" charset="0"/>
              </a:rPr>
              <a:t>silhouette coefficient</a:t>
            </a:r>
            <a:endParaRPr lang="en-IN" dirty="0"/>
          </a:p>
        </p:txBody>
      </p:sp>
      <p:pic>
        <p:nvPicPr>
          <p:cNvPr id="24" name="Picture 23">
            <a:extLst>
              <a:ext uri="{FF2B5EF4-FFF2-40B4-BE49-F238E27FC236}">
                <a16:creationId xmlns:a16="http://schemas.microsoft.com/office/drawing/2014/main" id="{0004FEB8-CBE1-278A-50D0-B4DDA4856D2E}"/>
              </a:ext>
            </a:extLst>
          </p:cNvPr>
          <p:cNvPicPr>
            <a:picLocks noChangeAspect="1"/>
          </p:cNvPicPr>
          <p:nvPr/>
        </p:nvPicPr>
        <p:blipFill>
          <a:blip r:embed="rId6"/>
          <a:stretch>
            <a:fillRect/>
          </a:stretch>
        </p:blipFill>
        <p:spPr>
          <a:xfrm>
            <a:off x="806314" y="3054626"/>
            <a:ext cx="4443352" cy="691188"/>
          </a:xfrm>
          <a:prstGeom prst="rect">
            <a:avLst/>
          </a:prstGeom>
        </p:spPr>
      </p:pic>
    </p:spTree>
    <p:extLst>
      <p:ext uri="{BB962C8B-B14F-4D97-AF65-F5344CB8AC3E}">
        <p14:creationId xmlns:p14="http://schemas.microsoft.com/office/powerpoint/2010/main" val="4350197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49871C-B720-EBC5-E9A1-7082FEE2256F}"/>
              </a:ext>
            </a:extLst>
          </p:cNvPr>
          <p:cNvSpPr txBox="1"/>
          <p:nvPr/>
        </p:nvSpPr>
        <p:spPr>
          <a:xfrm>
            <a:off x="221673" y="835952"/>
            <a:ext cx="6096000" cy="369332"/>
          </a:xfrm>
          <a:prstGeom prst="rect">
            <a:avLst/>
          </a:prstGeom>
          <a:noFill/>
        </p:spPr>
        <p:txBody>
          <a:bodyPr wrap="square">
            <a:spAutoFit/>
          </a:bodyPr>
          <a:lstStyle/>
          <a:p>
            <a:r>
              <a:rPr lang="en-IN" sz="1800" b="1" u="sng" dirty="0">
                <a:solidFill>
                  <a:srgbClr val="C00000"/>
                </a:solidFill>
                <a:latin typeface="Comic Sans MS" panose="030F0702030302020204" pitchFamily="66" charset="0"/>
              </a:rPr>
              <a:t>Unsupervised learning - clustering</a:t>
            </a:r>
          </a:p>
        </p:txBody>
      </p:sp>
      <p:sp>
        <p:nvSpPr>
          <p:cNvPr id="7" name="Title 1">
            <a:extLst>
              <a:ext uri="{FF2B5EF4-FFF2-40B4-BE49-F238E27FC236}">
                <a16:creationId xmlns:a16="http://schemas.microsoft.com/office/drawing/2014/main" id="{F7226E27-CDB6-7BAE-7356-499459524693}"/>
              </a:ext>
            </a:extLst>
          </p:cNvPr>
          <p:cNvSpPr txBox="1">
            <a:spLocks/>
          </p:cNvSpPr>
          <p:nvPr/>
        </p:nvSpPr>
        <p:spPr>
          <a:xfrm>
            <a:off x="156881" y="203900"/>
            <a:ext cx="10515600" cy="46252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C00000"/>
                </a:solidFill>
                <a:latin typeface="Comic Sans MS" panose="030F0702030302020204" pitchFamily="66" charset="0"/>
              </a:rPr>
              <a:t>EVALUATING PERFORMANCE OF A MODEL</a:t>
            </a:r>
            <a:endParaRPr lang="en-IN" sz="3600" dirty="0">
              <a:solidFill>
                <a:srgbClr val="C00000"/>
              </a:solidFill>
            </a:endParaRPr>
          </a:p>
        </p:txBody>
      </p:sp>
      <p:sp>
        <p:nvSpPr>
          <p:cNvPr id="5" name="TextBox 4">
            <a:extLst>
              <a:ext uri="{FF2B5EF4-FFF2-40B4-BE49-F238E27FC236}">
                <a16:creationId xmlns:a16="http://schemas.microsoft.com/office/drawing/2014/main" id="{8BF7C2DB-15D4-2619-7122-7CABE8AFAC74}"/>
              </a:ext>
            </a:extLst>
          </p:cNvPr>
          <p:cNvSpPr txBox="1"/>
          <p:nvPr/>
        </p:nvSpPr>
        <p:spPr>
          <a:xfrm>
            <a:off x="563417" y="1297939"/>
            <a:ext cx="6096000" cy="369332"/>
          </a:xfrm>
          <a:prstGeom prst="rect">
            <a:avLst/>
          </a:prstGeom>
          <a:noFill/>
        </p:spPr>
        <p:txBody>
          <a:bodyPr wrap="square">
            <a:spAutoFit/>
          </a:bodyPr>
          <a:lstStyle/>
          <a:p>
            <a:r>
              <a:rPr lang="en-IN" sz="1800" b="1" u="sng" dirty="0">
                <a:solidFill>
                  <a:srgbClr val="333333"/>
                </a:solidFill>
                <a:latin typeface="Microsoft Sans Serif" panose="020B0604020202020204" pitchFamily="34" charset="0"/>
              </a:rPr>
              <a:t>1.External </a:t>
            </a:r>
            <a:r>
              <a:rPr lang="en-IN" sz="1800" b="1" i="1" u="sng" dirty="0">
                <a:solidFill>
                  <a:srgbClr val="333333"/>
                </a:solidFill>
                <a:latin typeface="Arial" panose="020B0604020202020204" pitchFamily="34" charset="0"/>
              </a:rPr>
              <a:t>evaluation</a:t>
            </a:r>
          </a:p>
        </p:txBody>
      </p:sp>
      <p:sp>
        <p:nvSpPr>
          <p:cNvPr id="8" name="TextBox 7">
            <a:extLst>
              <a:ext uri="{FF2B5EF4-FFF2-40B4-BE49-F238E27FC236}">
                <a16:creationId xmlns:a16="http://schemas.microsoft.com/office/drawing/2014/main" id="{D18BA80F-B194-4FF9-5204-A6BB18605DBC}"/>
              </a:ext>
            </a:extLst>
          </p:cNvPr>
          <p:cNvSpPr txBox="1"/>
          <p:nvPr/>
        </p:nvSpPr>
        <p:spPr>
          <a:xfrm>
            <a:off x="1163781" y="1652456"/>
            <a:ext cx="9938327"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In this approach, class label is known for the data set subjected to clustering.</a:t>
            </a:r>
          </a:p>
        </p:txBody>
      </p:sp>
      <p:sp>
        <p:nvSpPr>
          <p:cNvPr id="11" name="TextBox 10">
            <a:extLst>
              <a:ext uri="{FF2B5EF4-FFF2-40B4-BE49-F238E27FC236}">
                <a16:creationId xmlns:a16="http://schemas.microsoft.com/office/drawing/2014/main" id="{15B49124-D835-280C-6FFA-F6BC99FCBB3A}"/>
              </a:ext>
            </a:extLst>
          </p:cNvPr>
          <p:cNvSpPr txBox="1"/>
          <p:nvPr/>
        </p:nvSpPr>
        <p:spPr>
          <a:xfrm>
            <a:off x="1089891" y="2157743"/>
            <a:ext cx="10520218" cy="1709314"/>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b="1" u="sng" dirty="0">
                <a:solidFill>
                  <a:srgbClr val="333333"/>
                </a:solidFill>
                <a:latin typeface="Arial" panose="020B0604020202020204" pitchFamily="34" charset="0"/>
              </a:rPr>
              <a:t>P</a:t>
            </a:r>
            <a:r>
              <a:rPr lang="en-IN" sz="1800" b="1" u="sng" dirty="0">
                <a:solidFill>
                  <a:srgbClr val="333333"/>
                </a:solidFill>
                <a:latin typeface="Arial" panose="020B0604020202020204" pitchFamily="34" charset="0"/>
              </a:rPr>
              <a:t>urity</a:t>
            </a:r>
            <a:r>
              <a:rPr lang="en-IN" sz="1800" b="1" u="sng" dirty="0">
                <a:solidFill>
                  <a:srgbClr val="333333"/>
                </a:solidFill>
                <a:latin typeface="Microsoft Sans Serif" panose="020B0604020202020204" pitchFamily="34" charset="0"/>
              </a:rPr>
              <a:t> is one </a:t>
            </a:r>
            <a:r>
              <a:rPr lang="en-US" sz="1800" dirty="0">
                <a:solidFill>
                  <a:srgbClr val="333333"/>
                </a:solidFill>
                <a:latin typeface="Microsoft Sans Serif" panose="020B0604020202020204" pitchFamily="34" charset="0"/>
              </a:rPr>
              <a:t>of the most popular measures of cluster algorithms – evaluates the extent to which clusters contain a single class.</a:t>
            </a:r>
          </a:p>
          <a:p>
            <a:pPr marL="285750" indent="-285750">
              <a:lnSpc>
                <a:spcPct val="150000"/>
              </a:lnSpc>
              <a:buFont typeface="Wingdings" panose="05000000000000000000" pitchFamily="2" charset="2"/>
              <a:buChar char="§"/>
            </a:pPr>
            <a:r>
              <a:rPr lang="en-US" sz="1800" dirty="0">
                <a:solidFill>
                  <a:srgbClr val="333333"/>
                </a:solidFill>
                <a:latin typeface="Microsoft Sans Serif" panose="020B0604020202020204" pitchFamily="34" charset="0"/>
              </a:rPr>
              <a:t>For a data set having ‘</a:t>
            </a:r>
            <a:r>
              <a:rPr lang="en-US" sz="1800" i="1" dirty="0">
                <a:solidFill>
                  <a:srgbClr val="333333"/>
                </a:solidFill>
                <a:latin typeface="Arial" panose="020B0604020202020204" pitchFamily="34" charset="0"/>
              </a:rPr>
              <a:t>n</a:t>
            </a:r>
            <a:r>
              <a:rPr lang="en-US" sz="1800" i="1" dirty="0">
                <a:solidFill>
                  <a:srgbClr val="333333"/>
                </a:solidFill>
                <a:latin typeface="Microsoft Sans Serif" panose="020B0604020202020204" pitchFamily="34" charset="0"/>
              </a:rPr>
              <a:t>’ data instances and ‘</a:t>
            </a:r>
            <a:r>
              <a:rPr lang="en-US" sz="1800" i="1" dirty="0">
                <a:solidFill>
                  <a:srgbClr val="333333"/>
                </a:solidFill>
                <a:latin typeface="Arial" panose="020B0604020202020204" pitchFamily="34" charset="0"/>
              </a:rPr>
              <a:t>c</a:t>
            </a:r>
            <a:r>
              <a:rPr lang="en-US" sz="1800" i="1" dirty="0">
                <a:solidFill>
                  <a:srgbClr val="333333"/>
                </a:solidFill>
                <a:latin typeface="Microsoft Sans Serif" panose="020B0604020202020204" pitchFamily="34" charset="0"/>
              </a:rPr>
              <a:t>’ known class labels which </a:t>
            </a:r>
            <a:r>
              <a:rPr lang="en-US" sz="1800" dirty="0">
                <a:solidFill>
                  <a:srgbClr val="333333"/>
                </a:solidFill>
                <a:latin typeface="Microsoft Sans Serif" panose="020B0604020202020204" pitchFamily="34" charset="0"/>
              </a:rPr>
              <a:t>generate ‘</a:t>
            </a:r>
            <a:r>
              <a:rPr lang="en-US" sz="1800" i="1" dirty="0">
                <a:solidFill>
                  <a:srgbClr val="333333"/>
                </a:solidFill>
                <a:latin typeface="Arial" panose="020B0604020202020204" pitchFamily="34" charset="0"/>
              </a:rPr>
              <a:t>k</a:t>
            </a:r>
            <a:r>
              <a:rPr lang="en-US" sz="1800" i="1" dirty="0">
                <a:solidFill>
                  <a:srgbClr val="333333"/>
                </a:solidFill>
                <a:latin typeface="Microsoft Sans Serif" panose="020B0604020202020204" pitchFamily="34" charset="0"/>
              </a:rPr>
              <a:t>’ clusters, purity is measured as:</a:t>
            </a:r>
            <a:endParaRPr lang="en-IN" dirty="0"/>
          </a:p>
        </p:txBody>
      </p:sp>
      <p:pic>
        <p:nvPicPr>
          <p:cNvPr id="13" name="Picture 12">
            <a:extLst>
              <a:ext uri="{FF2B5EF4-FFF2-40B4-BE49-F238E27FC236}">
                <a16:creationId xmlns:a16="http://schemas.microsoft.com/office/drawing/2014/main" id="{FBA03848-6FE0-436E-556B-A78371D441D6}"/>
              </a:ext>
            </a:extLst>
          </p:cNvPr>
          <p:cNvPicPr>
            <a:picLocks noChangeAspect="1"/>
          </p:cNvPicPr>
          <p:nvPr/>
        </p:nvPicPr>
        <p:blipFill>
          <a:blip r:embed="rId2"/>
          <a:stretch>
            <a:fillRect/>
          </a:stretch>
        </p:blipFill>
        <p:spPr>
          <a:xfrm>
            <a:off x="3520318" y="4105016"/>
            <a:ext cx="4207731" cy="891857"/>
          </a:xfrm>
          <a:prstGeom prst="rect">
            <a:avLst/>
          </a:prstGeom>
        </p:spPr>
      </p:pic>
    </p:spTree>
    <p:extLst>
      <p:ext uri="{BB962C8B-B14F-4D97-AF65-F5344CB8AC3E}">
        <p14:creationId xmlns:p14="http://schemas.microsoft.com/office/powerpoint/2010/main" val="37154794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Exploring structure of Data – Data Quality and Remediation – Data Pre-processing – Modelling and Evaluation: Selecting a Model -Training a Model – Model representation and Interpretability – Evaluating Performance of a Model – </a:t>
            </a:r>
            <a:r>
              <a:rPr lang="en-US" dirty="0">
                <a:solidFill>
                  <a:srgbClr val="FF0000"/>
                </a:solidFill>
              </a:rPr>
              <a:t>Improving Performance.</a:t>
            </a:r>
            <a:endParaRPr lang="en-IN" dirty="0">
              <a:solidFill>
                <a:srgbClr val="FF0000"/>
              </a:solidFill>
            </a:endParaRPr>
          </a:p>
        </p:txBody>
      </p:sp>
    </p:spTree>
    <p:extLst>
      <p:ext uri="{BB962C8B-B14F-4D97-AF65-F5344CB8AC3E}">
        <p14:creationId xmlns:p14="http://schemas.microsoft.com/office/powerpoint/2010/main" val="1627447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EBEA-5EFF-AB3E-8421-D240DA211A1B}"/>
              </a:ext>
            </a:extLst>
          </p:cNvPr>
          <p:cNvSpPr>
            <a:spLocks noGrp="1"/>
          </p:cNvSpPr>
          <p:nvPr>
            <p:ph type="title"/>
          </p:nvPr>
        </p:nvSpPr>
        <p:spPr>
          <a:xfrm>
            <a:off x="1336964" y="2581708"/>
            <a:ext cx="10515600" cy="365125"/>
          </a:xfrm>
        </p:spPr>
        <p:txBody>
          <a:bodyPr>
            <a:noAutofit/>
          </a:bodyPr>
          <a:lstStyle/>
          <a:p>
            <a:pPr algn="ctr"/>
            <a:r>
              <a:rPr lang="en-US" sz="2800" b="1" dirty="0">
                <a:solidFill>
                  <a:srgbClr val="C00000"/>
                </a:solidFill>
                <a:latin typeface="Comic Sans MS" panose="030F0702030302020204" pitchFamily="66" charset="0"/>
              </a:rPr>
              <a:t>IMPROVING PERFORMANCE OF A MODEL</a:t>
            </a:r>
            <a:endParaRPr lang="en-IN" sz="2800" b="1" dirty="0">
              <a:solidFill>
                <a:srgbClr val="C00000"/>
              </a:solidFill>
            </a:endParaRPr>
          </a:p>
        </p:txBody>
      </p:sp>
    </p:spTree>
    <p:extLst>
      <p:ext uri="{BB962C8B-B14F-4D97-AF65-F5344CB8AC3E}">
        <p14:creationId xmlns:p14="http://schemas.microsoft.com/office/powerpoint/2010/main" val="3287939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3059-E5EF-B986-018E-125C9E2DCC79}"/>
              </a:ext>
            </a:extLst>
          </p:cNvPr>
          <p:cNvSpPr>
            <a:spLocks noGrp="1"/>
          </p:cNvSpPr>
          <p:nvPr>
            <p:ph type="title"/>
          </p:nvPr>
        </p:nvSpPr>
        <p:spPr/>
        <p:txBody>
          <a:bodyPr/>
          <a:lstStyle/>
          <a:p>
            <a:r>
              <a:rPr lang="en-IN" dirty="0"/>
              <a:t>Supervised Learning</a:t>
            </a:r>
          </a:p>
        </p:txBody>
      </p:sp>
      <p:sp>
        <p:nvSpPr>
          <p:cNvPr id="7" name="Content Placeholder 6">
            <a:extLst>
              <a:ext uri="{FF2B5EF4-FFF2-40B4-BE49-F238E27FC236}">
                <a16:creationId xmlns:a16="http://schemas.microsoft.com/office/drawing/2014/main" id="{A32612AD-30FE-AC8B-B319-A5AFA8534299}"/>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70267C9A-9E0A-54F8-B4B6-AD248CEC717D}"/>
              </a:ext>
            </a:extLst>
          </p:cNvPr>
          <p:cNvPicPr>
            <a:picLocks noChangeAspect="1"/>
          </p:cNvPicPr>
          <p:nvPr/>
        </p:nvPicPr>
        <p:blipFill>
          <a:blip r:embed="rId2">
            <a:duotone>
              <a:prstClr val="black"/>
              <a:schemeClr val="accent5">
                <a:tint val="45000"/>
                <a:satMod val="400000"/>
              </a:schemeClr>
            </a:duotone>
          </a:blip>
          <a:stretch>
            <a:fillRect/>
          </a:stretch>
        </p:blipFill>
        <p:spPr>
          <a:xfrm>
            <a:off x="182971" y="1561379"/>
            <a:ext cx="6977520" cy="3546330"/>
          </a:xfrm>
          <a:prstGeom prst="rect">
            <a:avLst/>
          </a:prstGeom>
        </p:spPr>
      </p:pic>
      <p:sp>
        <p:nvSpPr>
          <p:cNvPr id="10" name="TextBox 9">
            <a:extLst>
              <a:ext uri="{FF2B5EF4-FFF2-40B4-BE49-F238E27FC236}">
                <a16:creationId xmlns:a16="http://schemas.microsoft.com/office/drawing/2014/main" id="{8469E28B-2B9A-CA4F-2996-1D576BEAB3D2}"/>
              </a:ext>
            </a:extLst>
          </p:cNvPr>
          <p:cNvSpPr txBox="1"/>
          <p:nvPr/>
        </p:nvSpPr>
        <p:spPr>
          <a:xfrm>
            <a:off x="7407564" y="1445629"/>
            <a:ext cx="4601465" cy="4167679"/>
          </a:xfrm>
          <a:prstGeom prst="rect">
            <a:avLst/>
          </a:prstGeom>
          <a:noFill/>
        </p:spPr>
        <p:txBody>
          <a:bodyPr wrap="square" rtlCol="0">
            <a:spAutoFit/>
          </a:bodyPr>
          <a:lstStyle/>
          <a:p>
            <a:r>
              <a:rPr lang="en-US" sz="1800" dirty="0">
                <a:solidFill>
                  <a:srgbClr val="FF0000"/>
                </a:solidFill>
                <a:latin typeface="Microsoft Sans Serif" panose="020B0604020202020204" pitchFamily="34" charset="0"/>
              </a:rPr>
              <a:t>Some examples of supervised learning are</a:t>
            </a:r>
          </a:p>
          <a:p>
            <a:pPr marL="342900" indent="-342900">
              <a:lnSpc>
                <a:spcPct val="200000"/>
              </a:lnSpc>
              <a:buFont typeface="+mj-lt"/>
              <a:buAutoNum type="arabicPeriod"/>
            </a:pPr>
            <a:r>
              <a:rPr lang="en-US" sz="1800" dirty="0">
                <a:solidFill>
                  <a:srgbClr val="333333"/>
                </a:solidFill>
                <a:latin typeface="Microsoft Sans Serif" panose="020B0604020202020204" pitchFamily="34" charset="0"/>
              </a:rPr>
              <a:t>Predicting the results of a game</a:t>
            </a:r>
          </a:p>
          <a:p>
            <a:pPr marL="342900" indent="-342900">
              <a:lnSpc>
                <a:spcPct val="200000"/>
              </a:lnSpc>
              <a:buFont typeface="+mj-lt"/>
              <a:buAutoNum type="arabicPeriod"/>
            </a:pPr>
            <a:r>
              <a:rPr lang="en-US" sz="1800" dirty="0">
                <a:solidFill>
                  <a:srgbClr val="333333"/>
                </a:solidFill>
                <a:latin typeface="Microsoft Sans Serif" panose="020B0604020202020204" pitchFamily="34" charset="0"/>
              </a:rPr>
              <a:t>Predicting whether a </a:t>
            </a:r>
            <a:r>
              <a:rPr lang="en-US" sz="1800" dirty="0" err="1">
                <a:solidFill>
                  <a:srgbClr val="333333"/>
                </a:solidFill>
                <a:latin typeface="Microsoft Sans Serif" panose="020B0604020202020204" pitchFamily="34" charset="0"/>
              </a:rPr>
              <a:t>tumour</a:t>
            </a:r>
            <a:r>
              <a:rPr lang="en-US" sz="1800" dirty="0">
                <a:solidFill>
                  <a:srgbClr val="333333"/>
                </a:solidFill>
                <a:latin typeface="Microsoft Sans Serif" panose="020B0604020202020204" pitchFamily="34" charset="0"/>
              </a:rPr>
              <a:t> is malignant or benign</a:t>
            </a:r>
          </a:p>
          <a:p>
            <a:pPr marL="342900" indent="-342900">
              <a:lnSpc>
                <a:spcPct val="200000"/>
              </a:lnSpc>
              <a:buFont typeface="+mj-lt"/>
              <a:buAutoNum type="arabicPeriod"/>
            </a:pPr>
            <a:r>
              <a:rPr lang="en-US" sz="1800" dirty="0">
                <a:solidFill>
                  <a:srgbClr val="333333"/>
                </a:solidFill>
                <a:latin typeface="Microsoft Sans Serif" panose="020B0604020202020204" pitchFamily="34" charset="0"/>
              </a:rPr>
              <a:t>Predicting the price of domains like real estate, stocks, etc.</a:t>
            </a:r>
          </a:p>
          <a:p>
            <a:pPr marL="342900" indent="-342900">
              <a:lnSpc>
                <a:spcPct val="200000"/>
              </a:lnSpc>
              <a:buFont typeface="+mj-lt"/>
              <a:buAutoNum type="arabicPeriod"/>
            </a:pPr>
            <a:r>
              <a:rPr lang="en-US" sz="1800" dirty="0">
                <a:solidFill>
                  <a:srgbClr val="333333"/>
                </a:solidFill>
                <a:latin typeface="Microsoft Sans Serif" panose="020B0604020202020204" pitchFamily="34" charset="0"/>
              </a:rPr>
              <a:t>Classifying texts such as classifying a set of emails as spam or non-spam</a:t>
            </a:r>
            <a:endParaRPr lang="en-IN" dirty="0"/>
          </a:p>
        </p:txBody>
      </p:sp>
    </p:spTree>
    <p:extLst>
      <p:ext uri="{BB962C8B-B14F-4D97-AF65-F5344CB8AC3E}">
        <p14:creationId xmlns:p14="http://schemas.microsoft.com/office/powerpoint/2010/main" val="3695232604"/>
      </p:ext>
    </p:extLst>
  </p:cSld>
  <p:clrMapOvr>
    <a:masterClrMapping/>
  </p:clrMapOvr>
  <mc:AlternateContent xmlns:mc="http://schemas.openxmlformats.org/markup-compatibility/2006" xmlns:p14="http://schemas.microsoft.com/office/powerpoint/2010/main">
    <mc:Choice Requires="p14">
      <p:transition spd="slow" p14:dur="2000" advTm="46751"/>
    </mc:Choice>
    <mc:Fallback xmlns="">
      <p:transition spd="slow" advTm="46751"/>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F9EDA7-BEF2-F488-6679-C5E7295996AC}"/>
              </a:ext>
            </a:extLst>
          </p:cNvPr>
          <p:cNvSpPr>
            <a:spLocks noGrp="1"/>
          </p:cNvSpPr>
          <p:nvPr>
            <p:ph type="title"/>
          </p:nvPr>
        </p:nvSpPr>
        <p:spPr>
          <a:xfrm>
            <a:off x="247073" y="136525"/>
            <a:ext cx="10515600" cy="365125"/>
          </a:xfrm>
        </p:spPr>
        <p:txBody>
          <a:bodyPr>
            <a:noAutofit/>
          </a:bodyPr>
          <a:lstStyle/>
          <a:p>
            <a:r>
              <a:rPr lang="en-US" sz="2800" b="1" dirty="0">
                <a:solidFill>
                  <a:srgbClr val="C00000"/>
                </a:solidFill>
                <a:latin typeface="Comic Sans MS" panose="030F0702030302020204" pitchFamily="66" charset="0"/>
              </a:rPr>
              <a:t>IMPROVING PERFORMANCE OF A MODEL</a:t>
            </a:r>
            <a:endParaRPr lang="en-IN" sz="2800" b="1" dirty="0">
              <a:solidFill>
                <a:srgbClr val="C00000"/>
              </a:solidFill>
            </a:endParaRPr>
          </a:p>
        </p:txBody>
      </p:sp>
      <p:sp>
        <p:nvSpPr>
          <p:cNvPr id="7" name="TextBox 6">
            <a:extLst>
              <a:ext uri="{FF2B5EF4-FFF2-40B4-BE49-F238E27FC236}">
                <a16:creationId xmlns:a16="http://schemas.microsoft.com/office/drawing/2014/main" id="{7F1A4B97-840B-0C4A-F420-077BCC129D3D}"/>
              </a:ext>
            </a:extLst>
          </p:cNvPr>
          <p:cNvSpPr txBox="1"/>
          <p:nvPr/>
        </p:nvSpPr>
        <p:spPr>
          <a:xfrm>
            <a:off x="452581" y="576213"/>
            <a:ext cx="11037455" cy="2140201"/>
          </a:xfrm>
          <a:prstGeom prst="rect">
            <a:avLst/>
          </a:prstGeom>
          <a:noFill/>
        </p:spPr>
        <p:txBody>
          <a:bodyPr wrap="square">
            <a:spAutoFit/>
          </a:bodyPr>
          <a:lstStyle/>
          <a:p>
            <a:r>
              <a:rPr lang="en-US" sz="2800" dirty="0">
                <a:solidFill>
                  <a:srgbClr val="333333"/>
                </a:solidFill>
                <a:latin typeface="Microsoft Sans Serif" panose="020B0604020202020204" pitchFamily="34" charset="0"/>
              </a:rPr>
              <a:t>The model selection is done one several </a:t>
            </a:r>
            <a:r>
              <a:rPr lang="en-IN" sz="2800" dirty="0">
                <a:solidFill>
                  <a:srgbClr val="333333"/>
                </a:solidFill>
                <a:latin typeface="Microsoft Sans Serif" panose="020B0604020202020204" pitchFamily="34" charset="0"/>
              </a:rPr>
              <a:t>aspects:</a:t>
            </a:r>
          </a:p>
          <a:p>
            <a:pPr>
              <a:lnSpc>
                <a:spcPct val="150000"/>
              </a:lnSpc>
            </a:pPr>
            <a:r>
              <a:rPr lang="en-US" sz="1800" dirty="0">
                <a:solidFill>
                  <a:srgbClr val="333333"/>
                </a:solidFill>
                <a:latin typeface="Microsoft Sans Serif" panose="020B0604020202020204" pitchFamily="34" charset="0"/>
              </a:rPr>
              <a:t>1. Type of learning the task in hand, i.e. supervised or unsupervised</a:t>
            </a:r>
          </a:p>
          <a:p>
            <a:pPr>
              <a:lnSpc>
                <a:spcPct val="150000"/>
              </a:lnSpc>
            </a:pPr>
            <a:r>
              <a:rPr lang="en-US" sz="1800" dirty="0">
                <a:solidFill>
                  <a:srgbClr val="333333"/>
                </a:solidFill>
                <a:latin typeface="Microsoft Sans Serif" panose="020B0604020202020204" pitchFamily="34" charset="0"/>
              </a:rPr>
              <a:t>2. Type of the data, i.e. categorical or numeric</a:t>
            </a:r>
          </a:p>
          <a:p>
            <a:pPr>
              <a:lnSpc>
                <a:spcPct val="150000"/>
              </a:lnSpc>
            </a:pPr>
            <a:r>
              <a:rPr lang="en-US" sz="1800" dirty="0">
                <a:solidFill>
                  <a:srgbClr val="333333"/>
                </a:solidFill>
                <a:latin typeface="Microsoft Sans Serif" panose="020B0604020202020204" pitchFamily="34" charset="0"/>
              </a:rPr>
              <a:t>3. Sometimes on the problem domain</a:t>
            </a:r>
          </a:p>
          <a:p>
            <a:pPr>
              <a:lnSpc>
                <a:spcPct val="150000"/>
              </a:lnSpc>
            </a:pPr>
            <a:r>
              <a:rPr lang="en-US" sz="1800" dirty="0">
                <a:solidFill>
                  <a:srgbClr val="333333"/>
                </a:solidFill>
                <a:latin typeface="Microsoft Sans Serif" panose="020B0604020202020204" pitchFamily="34" charset="0"/>
              </a:rPr>
              <a:t>4. Above all, experience in working with different models to solve </a:t>
            </a:r>
            <a:r>
              <a:rPr lang="en-IN" sz="1800" dirty="0">
                <a:solidFill>
                  <a:srgbClr val="333333"/>
                </a:solidFill>
                <a:latin typeface="Microsoft Sans Serif" panose="020B0604020202020204" pitchFamily="34" charset="0"/>
              </a:rPr>
              <a:t>problems of diverse domains</a:t>
            </a:r>
            <a:endParaRPr lang="en-IN" dirty="0"/>
          </a:p>
        </p:txBody>
      </p:sp>
      <p:sp>
        <p:nvSpPr>
          <p:cNvPr id="9" name="TextBox 8">
            <a:extLst>
              <a:ext uri="{FF2B5EF4-FFF2-40B4-BE49-F238E27FC236}">
                <a16:creationId xmlns:a16="http://schemas.microsoft.com/office/drawing/2014/main" id="{2E27591F-C4B4-BF63-8D97-865E1924F509}"/>
              </a:ext>
            </a:extLst>
          </p:cNvPr>
          <p:cNvSpPr txBox="1"/>
          <p:nvPr/>
        </p:nvSpPr>
        <p:spPr>
          <a:xfrm>
            <a:off x="674253" y="2891134"/>
            <a:ext cx="11037455" cy="878317"/>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One effective way to improve model performance is by </a:t>
            </a:r>
            <a:r>
              <a:rPr lang="en-IN" sz="1800" dirty="0">
                <a:solidFill>
                  <a:srgbClr val="333333"/>
                </a:solidFill>
                <a:latin typeface="Microsoft Sans Serif" panose="020B0604020202020204" pitchFamily="34" charset="0"/>
              </a:rPr>
              <a:t>tuning model parameter. </a:t>
            </a:r>
            <a:r>
              <a:rPr lang="en-IN" sz="1800" b="1" u="sng" dirty="0">
                <a:solidFill>
                  <a:srgbClr val="333333"/>
                </a:solidFill>
                <a:latin typeface="Arial" panose="020B0604020202020204" pitchFamily="34" charset="0"/>
              </a:rPr>
              <a:t>Model parameter tuning</a:t>
            </a:r>
            <a:r>
              <a:rPr lang="en-IN" sz="1800" b="1" u="sng" dirty="0">
                <a:solidFill>
                  <a:srgbClr val="333333"/>
                </a:solidFill>
                <a:latin typeface="Microsoft Sans Serif" panose="020B0604020202020204" pitchFamily="34" charset="0"/>
              </a:rPr>
              <a:t> </a:t>
            </a:r>
            <a:r>
              <a:rPr lang="en-IN" sz="1800" b="1" dirty="0">
                <a:solidFill>
                  <a:srgbClr val="333333"/>
                </a:solidFill>
                <a:latin typeface="Microsoft Sans Serif" panose="020B0604020202020204" pitchFamily="34" charset="0"/>
              </a:rPr>
              <a:t>is the </a:t>
            </a:r>
            <a:r>
              <a:rPr lang="en-US" sz="1800" dirty="0">
                <a:solidFill>
                  <a:srgbClr val="333333"/>
                </a:solidFill>
                <a:latin typeface="Microsoft Sans Serif" panose="020B0604020202020204" pitchFamily="34" charset="0"/>
              </a:rPr>
              <a:t>process of adjusting the model fitting options</a:t>
            </a:r>
            <a:endParaRPr lang="en-IN" dirty="0"/>
          </a:p>
        </p:txBody>
      </p:sp>
      <p:sp>
        <p:nvSpPr>
          <p:cNvPr id="11" name="TextBox 10">
            <a:extLst>
              <a:ext uri="{FF2B5EF4-FFF2-40B4-BE49-F238E27FC236}">
                <a16:creationId xmlns:a16="http://schemas.microsoft.com/office/drawing/2014/main" id="{DFCCA524-BC00-1529-1A7F-3F19630D0B8B}"/>
              </a:ext>
            </a:extLst>
          </p:cNvPr>
          <p:cNvSpPr txBox="1"/>
          <p:nvPr/>
        </p:nvSpPr>
        <p:spPr>
          <a:xfrm>
            <a:off x="674252" y="3944171"/>
            <a:ext cx="10908147" cy="369332"/>
          </a:xfrm>
          <a:prstGeom prst="rect">
            <a:avLst/>
          </a:prstGeom>
          <a:noFill/>
        </p:spPr>
        <p:txBody>
          <a:bodyPr wrap="square">
            <a:spAutoFit/>
          </a:bodyPr>
          <a:lstStyle/>
          <a:p>
            <a:r>
              <a:rPr lang="en-US" sz="1800" dirty="0">
                <a:solidFill>
                  <a:srgbClr val="C00000"/>
                </a:solidFill>
                <a:latin typeface="Microsoft Sans Serif" panose="020B0604020202020204" pitchFamily="34" charset="0"/>
              </a:rPr>
              <a:t>As an alternate approach of increasing the performance of </a:t>
            </a:r>
            <a:r>
              <a:rPr lang="en-IN" sz="1800" dirty="0">
                <a:solidFill>
                  <a:srgbClr val="C00000"/>
                </a:solidFill>
                <a:latin typeface="Microsoft Sans Serif" panose="020B0604020202020204" pitchFamily="34" charset="0"/>
              </a:rPr>
              <a:t>one model,</a:t>
            </a:r>
            <a:endParaRPr lang="en-IN" dirty="0">
              <a:solidFill>
                <a:srgbClr val="C00000"/>
              </a:solidFill>
            </a:endParaRPr>
          </a:p>
        </p:txBody>
      </p:sp>
      <p:sp>
        <p:nvSpPr>
          <p:cNvPr id="13" name="TextBox 12">
            <a:extLst>
              <a:ext uri="{FF2B5EF4-FFF2-40B4-BE49-F238E27FC236}">
                <a16:creationId xmlns:a16="http://schemas.microsoft.com/office/drawing/2014/main" id="{1A3E4CEA-92F8-9CA4-CDDA-8328698E5ACE}"/>
              </a:ext>
            </a:extLst>
          </p:cNvPr>
          <p:cNvSpPr txBox="1"/>
          <p:nvPr/>
        </p:nvSpPr>
        <p:spPr>
          <a:xfrm>
            <a:off x="674251" y="4340931"/>
            <a:ext cx="10908147" cy="369332"/>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This </a:t>
            </a:r>
            <a:r>
              <a:rPr lang="en-US" sz="1800" dirty="0">
                <a:solidFill>
                  <a:srgbClr val="333333"/>
                </a:solidFill>
                <a:latin typeface="Microsoft Sans Serif" panose="020B0604020202020204" pitchFamily="34" charset="0"/>
              </a:rPr>
              <a:t>approach of combining different models with diverse strengths </a:t>
            </a:r>
            <a:r>
              <a:rPr lang="en-IN" sz="1800" dirty="0">
                <a:solidFill>
                  <a:srgbClr val="333333"/>
                </a:solidFill>
                <a:latin typeface="Microsoft Sans Serif" panose="020B0604020202020204" pitchFamily="34" charset="0"/>
              </a:rPr>
              <a:t>is known as </a:t>
            </a:r>
            <a:r>
              <a:rPr lang="en-IN" sz="1800" b="1" dirty="0">
                <a:solidFill>
                  <a:srgbClr val="C00000"/>
                </a:solidFill>
                <a:latin typeface="Arial" panose="020B0604020202020204" pitchFamily="34" charset="0"/>
              </a:rPr>
              <a:t>ensemble</a:t>
            </a:r>
            <a:endParaRPr lang="en-IN" dirty="0">
              <a:solidFill>
                <a:srgbClr val="C00000"/>
              </a:solidFill>
            </a:endParaRPr>
          </a:p>
        </p:txBody>
      </p:sp>
    </p:spTree>
    <p:extLst>
      <p:ext uri="{BB962C8B-B14F-4D97-AF65-F5344CB8AC3E}">
        <p14:creationId xmlns:p14="http://schemas.microsoft.com/office/powerpoint/2010/main" val="34945103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F9EDA7-BEF2-F488-6679-C5E7295996AC}"/>
              </a:ext>
            </a:extLst>
          </p:cNvPr>
          <p:cNvSpPr>
            <a:spLocks noGrp="1"/>
          </p:cNvSpPr>
          <p:nvPr>
            <p:ph type="title"/>
          </p:nvPr>
        </p:nvSpPr>
        <p:spPr>
          <a:xfrm>
            <a:off x="247073" y="136525"/>
            <a:ext cx="10515600" cy="365125"/>
          </a:xfrm>
        </p:spPr>
        <p:txBody>
          <a:bodyPr>
            <a:noAutofit/>
          </a:bodyPr>
          <a:lstStyle/>
          <a:p>
            <a:r>
              <a:rPr lang="en-US" sz="2800" b="1" dirty="0">
                <a:solidFill>
                  <a:srgbClr val="C00000"/>
                </a:solidFill>
                <a:latin typeface="Comic Sans MS" panose="030F0702030302020204" pitchFamily="66" charset="0"/>
              </a:rPr>
              <a:t>IMPROVING PERFORMANCE OF A MODEL</a:t>
            </a:r>
            <a:endParaRPr lang="en-IN" sz="2800" b="1" dirty="0">
              <a:solidFill>
                <a:srgbClr val="C00000"/>
              </a:solidFill>
            </a:endParaRPr>
          </a:p>
        </p:txBody>
      </p:sp>
      <p:sp>
        <p:nvSpPr>
          <p:cNvPr id="13" name="TextBox 12">
            <a:extLst>
              <a:ext uri="{FF2B5EF4-FFF2-40B4-BE49-F238E27FC236}">
                <a16:creationId xmlns:a16="http://schemas.microsoft.com/office/drawing/2014/main" id="{1A3E4CEA-92F8-9CA4-CDDA-8328698E5ACE}"/>
              </a:ext>
            </a:extLst>
          </p:cNvPr>
          <p:cNvSpPr txBox="1"/>
          <p:nvPr/>
        </p:nvSpPr>
        <p:spPr>
          <a:xfrm>
            <a:off x="332505" y="738749"/>
            <a:ext cx="10908147" cy="369332"/>
          </a:xfrm>
          <a:prstGeom prst="rect">
            <a:avLst/>
          </a:prstGeom>
          <a:noFill/>
        </p:spPr>
        <p:txBody>
          <a:bodyPr wrap="square">
            <a:spAutoFit/>
          </a:bodyPr>
          <a:lstStyle/>
          <a:p>
            <a:r>
              <a:rPr lang="en-IN" sz="1800" b="1" dirty="0">
                <a:solidFill>
                  <a:srgbClr val="C00000"/>
                </a:solidFill>
                <a:latin typeface="Arial" panose="020B0604020202020204" pitchFamily="34" charset="0"/>
              </a:rPr>
              <a:t>Ensemble</a:t>
            </a:r>
            <a:endParaRPr lang="en-IN" dirty="0">
              <a:solidFill>
                <a:srgbClr val="C00000"/>
              </a:solidFill>
            </a:endParaRPr>
          </a:p>
        </p:txBody>
      </p:sp>
      <p:sp>
        <p:nvSpPr>
          <p:cNvPr id="3" name="TextBox 2">
            <a:extLst>
              <a:ext uri="{FF2B5EF4-FFF2-40B4-BE49-F238E27FC236}">
                <a16:creationId xmlns:a16="http://schemas.microsoft.com/office/drawing/2014/main" id="{22FF7DF6-63A8-3D73-1348-02AB66714102}"/>
              </a:ext>
            </a:extLst>
          </p:cNvPr>
          <p:cNvSpPr txBox="1"/>
          <p:nvPr/>
        </p:nvSpPr>
        <p:spPr>
          <a:xfrm>
            <a:off x="1015999" y="1125237"/>
            <a:ext cx="10908147" cy="4433137"/>
          </a:xfrm>
          <a:prstGeom prst="rect">
            <a:avLst/>
          </a:prstGeom>
          <a:noFill/>
        </p:spPr>
        <p:txBody>
          <a:bodyPr wrap="square">
            <a:spAutoFit/>
          </a:bodyPr>
          <a:lstStyle/>
          <a:p>
            <a:pPr>
              <a:lnSpc>
                <a:spcPct val="150000"/>
              </a:lnSpc>
            </a:pPr>
            <a:r>
              <a:rPr lang="en-US" sz="2800" dirty="0">
                <a:solidFill>
                  <a:srgbClr val="333333"/>
                </a:solidFill>
                <a:latin typeface="Microsoft Sans Serif" panose="020B0604020202020204" pitchFamily="34" charset="0"/>
              </a:rPr>
              <a:t>Following are the typical steps in </a:t>
            </a:r>
            <a:r>
              <a:rPr lang="en-IN" sz="2800" dirty="0">
                <a:solidFill>
                  <a:srgbClr val="333333"/>
                </a:solidFill>
                <a:latin typeface="Microsoft Sans Serif" panose="020B0604020202020204" pitchFamily="34" charset="0"/>
              </a:rPr>
              <a:t>ensemble process:</a:t>
            </a:r>
          </a:p>
          <a:p>
            <a:pPr marL="342900" indent="-342900">
              <a:lnSpc>
                <a:spcPct val="150000"/>
              </a:lnSpc>
              <a:buFont typeface="+mj-lt"/>
              <a:buAutoNum type="arabicPeriod"/>
            </a:pPr>
            <a:r>
              <a:rPr lang="en-US" sz="1800" dirty="0">
                <a:solidFill>
                  <a:srgbClr val="333333"/>
                </a:solidFill>
                <a:latin typeface="Microsoft Sans Serif" panose="020B0604020202020204" pitchFamily="34" charset="0"/>
              </a:rPr>
              <a:t>Build a number of models based on the training data</a:t>
            </a:r>
          </a:p>
          <a:p>
            <a:pPr marL="342900" indent="-342900">
              <a:lnSpc>
                <a:spcPct val="150000"/>
              </a:lnSpc>
              <a:buFont typeface="+mj-lt"/>
              <a:buAutoNum type="arabicPeriod"/>
            </a:pPr>
            <a:r>
              <a:rPr lang="en-US" sz="1800" dirty="0">
                <a:solidFill>
                  <a:srgbClr val="333333"/>
                </a:solidFill>
                <a:latin typeface="Microsoft Sans Serif" panose="020B0604020202020204" pitchFamily="34" charset="0"/>
              </a:rPr>
              <a:t>For diversifying the models generated, the training data subset can be varied using the allocation function. Sampling techniques like bootstrapping may be used to generate unique training data sets.</a:t>
            </a:r>
          </a:p>
          <a:p>
            <a:pPr marL="342900" indent="-342900">
              <a:lnSpc>
                <a:spcPct val="150000"/>
              </a:lnSpc>
              <a:buFont typeface="+mj-lt"/>
              <a:buAutoNum type="arabicPeriod"/>
            </a:pPr>
            <a:r>
              <a:rPr lang="en-US" sz="1800" dirty="0">
                <a:solidFill>
                  <a:srgbClr val="333333"/>
                </a:solidFill>
                <a:latin typeface="Microsoft Sans Serif" panose="020B0604020202020204" pitchFamily="34" charset="0"/>
              </a:rPr>
              <a:t>Alternatively, the same training data may be used but the models combined </a:t>
            </a:r>
            <a:r>
              <a:rPr lang="en-IN" sz="1800" dirty="0">
                <a:solidFill>
                  <a:srgbClr val="333333"/>
                </a:solidFill>
                <a:latin typeface="Microsoft Sans Serif" panose="020B0604020202020204" pitchFamily="34" charset="0"/>
              </a:rPr>
              <a:t>are quite varying, </a:t>
            </a:r>
            <a:r>
              <a:rPr lang="en-IN" sz="1800" dirty="0" err="1">
                <a:solidFill>
                  <a:srgbClr val="333333"/>
                </a:solidFill>
                <a:latin typeface="Microsoft Sans Serif" panose="020B0604020202020204" pitchFamily="34" charset="0"/>
              </a:rPr>
              <a:t>e.g</a:t>
            </a:r>
            <a:r>
              <a:rPr lang="en-IN" sz="1800" dirty="0">
                <a:solidFill>
                  <a:srgbClr val="333333"/>
                </a:solidFill>
                <a:latin typeface="Microsoft Sans Serif" panose="020B0604020202020204" pitchFamily="34" charset="0"/>
              </a:rPr>
              <a:t>, SVM, neural network, </a:t>
            </a:r>
            <a:r>
              <a:rPr lang="en-IN" sz="1800" i="1" dirty="0" err="1">
                <a:solidFill>
                  <a:srgbClr val="333333"/>
                </a:solidFill>
                <a:latin typeface="Arial" panose="020B0604020202020204" pitchFamily="34" charset="0"/>
              </a:rPr>
              <a:t>k</a:t>
            </a:r>
            <a:r>
              <a:rPr lang="en-IN" sz="1800" i="1" dirty="0" err="1">
                <a:solidFill>
                  <a:srgbClr val="333333"/>
                </a:solidFill>
                <a:latin typeface="Microsoft Sans Serif" panose="020B0604020202020204" pitchFamily="34" charset="0"/>
              </a:rPr>
              <a:t>NN</a:t>
            </a:r>
            <a:r>
              <a:rPr lang="en-IN" sz="1800" i="1" dirty="0">
                <a:solidFill>
                  <a:srgbClr val="333333"/>
                </a:solidFill>
                <a:latin typeface="Microsoft Sans Serif" panose="020B0604020202020204" pitchFamily="34" charset="0"/>
              </a:rPr>
              <a:t>, etc.</a:t>
            </a:r>
          </a:p>
          <a:p>
            <a:pPr marL="342900" indent="-342900">
              <a:lnSpc>
                <a:spcPct val="150000"/>
              </a:lnSpc>
              <a:buFont typeface="+mj-lt"/>
              <a:buAutoNum type="arabicPeriod"/>
            </a:pPr>
            <a:r>
              <a:rPr lang="en-US" sz="1800" dirty="0">
                <a:solidFill>
                  <a:srgbClr val="333333"/>
                </a:solidFill>
                <a:latin typeface="Microsoft Sans Serif" panose="020B0604020202020204" pitchFamily="34" charset="0"/>
              </a:rPr>
              <a:t>The outputs from the different models are combined using a combination function. A very simple strategy of combining, say in case of a prediction task using ensemble, can be majority voting of the different models combined. For example, 3 out of 5 classes predict ‘win’ and 2 predict ‘loss’ – then the final outcome of the ensemble using majority vote would be a ‘win’</a:t>
            </a:r>
            <a:endParaRPr lang="en-IN" dirty="0"/>
          </a:p>
        </p:txBody>
      </p:sp>
    </p:spTree>
    <p:extLst>
      <p:ext uri="{BB962C8B-B14F-4D97-AF65-F5344CB8AC3E}">
        <p14:creationId xmlns:p14="http://schemas.microsoft.com/office/powerpoint/2010/main" val="33036179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F9EDA7-BEF2-F488-6679-C5E7295996AC}"/>
              </a:ext>
            </a:extLst>
          </p:cNvPr>
          <p:cNvSpPr>
            <a:spLocks noGrp="1"/>
          </p:cNvSpPr>
          <p:nvPr>
            <p:ph type="title"/>
          </p:nvPr>
        </p:nvSpPr>
        <p:spPr>
          <a:xfrm>
            <a:off x="247073" y="136525"/>
            <a:ext cx="10515600" cy="365125"/>
          </a:xfrm>
        </p:spPr>
        <p:txBody>
          <a:bodyPr>
            <a:noAutofit/>
          </a:bodyPr>
          <a:lstStyle/>
          <a:p>
            <a:r>
              <a:rPr lang="en-US" sz="2800" b="1" dirty="0">
                <a:solidFill>
                  <a:srgbClr val="C00000"/>
                </a:solidFill>
                <a:latin typeface="Comic Sans MS" panose="030F0702030302020204" pitchFamily="66" charset="0"/>
              </a:rPr>
              <a:t>IMPROVING PERFORMANCE OF A MODEL</a:t>
            </a:r>
            <a:endParaRPr lang="en-IN" sz="2800" b="1" dirty="0">
              <a:solidFill>
                <a:srgbClr val="C00000"/>
              </a:solidFill>
            </a:endParaRPr>
          </a:p>
        </p:txBody>
      </p:sp>
      <p:sp>
        <p:nvSpPr>
          <p:cNvPr id="13" name="TextBox 12">
            <a:extLst>
              <a:ext uri="{FF2B5EF4-FFF2-40B4-BE49-F238E27FC236}">
                <a16:creationId xmlns:a16="http://schemas.microsoft.com/office/drawing/2014/main" id="{1A3E4CEA-92F8-9CA4-CDDA-8328698E5ACE}"/>
              </a:ext>
            </a:extLst>
          </p:cNvPr>
          <p:cNvSpPr txBox="1"/>
          <p:nvPr/>
        </p:nvSpPr>
        <p:spPr>
          <a:xfrm>
            <a:off x="332505" y="738749"/>
            <a:ext cx="10908147" cy="369332"/>
          </a:xfrm>
          <a:prstGeom prst="rect">
            <a:avLst/>
          </a:prstGeom>
          <a:noFill/>
        </p:spPr>
        <p:txBody>
          <a:bodyPr wrap="square">
            <a:spAutoFit/>
          </a:bodyPr>
          <a:lstStyle/>
          <a:p>
            <a:r>
              <a:rPr lang="en-IN" sz="1800" b="1" dirty="0">
                <a:solidFill>
                  <a:srgbClr val="C00000"/>
                </a:solidFill>
                <a:latin typeface="Arial" panose="020B0604020202020204" pitchFamily="34" charset="0"/>
              </a:rPr>
              <a:t>Ensemble</a:t>
            </a:r>
            <a:endParaRPr lang="en-IN" dirty="0">
              <a:solidFill>
                <a:srgbClr val="C00000"/>
              </a:solidFill>
            </a:endParaRPr>
          </a:p>
        </p:txBody>
      </p:sp>
      <p:pic>
        <p:nvPicPr>
          <p:cNvPr id="8" name="Picture 7">
            <a:extLst>
              <a:ext uri="{FF2B5EF4-FFF2-40B4-BE49-F238E27FC236}">
                <a16:creationId xmlns:a16="http://schemas.microsoft.com/office/drawing/2014/main" id="{91820829-6FFE-C8EB-6C34-E2B0DBCD296C}"/>
              </a:ext>
            </a:extLst>
          </p:cNvPr>
          <p:cNvPicPr>
            <a:picLocks noChangeAspect="1"/>
          </p:cNvPicPr>
          <p:nvPr/>
        </p:nvPicPr>
        <p:blipFill>
          <a:blip r:embed="rId2">
            <a:duotone>
              <a:prstClr val="black"/>
              <a:schemeClr val="accent4">
                <a:tint val="45000"/>
                <a:satMod val="400000"/>
              </a:schemeClr>
            </a:duotone>
          </a:blip>
          <a:stretch>
            <a:fillRect/>
          </a:stretch>
        </p:blipFill>
        <p:spPr>
          <a:xfrm>
            <a:off x="2256638" y="923415"/>
            <a:ext cx="7855311" cy="4082694"/>
          </a:xfrm>
          <a:prstGeom prst="rect">
            <a:avLst/>
          </a:prstGeom>
        </p:spPr>
      </p:pic>
    </p:spTree>
    <p:extLst>
      <p:ext uri="{BB962C8B-B14F-4D97-AF65-F5344CB8AC3E}">
        <p14:creationId xmlns:p14="http://schemas.microsoft.com/office/powerpoint/2010/main" val="150993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6F56-ABFE-1C59-72C0-91925BFBEA2D}"/>
              </a:ext>
            </a:extLst>
          </p:cNvPr>
          <p:cNvSpPr>
            <a:spLocks noGrp="1"/>
          </p:cNvSpPr>
          <p:nvPr>
            <p:ph type="title"/>
          </p:nvPr>
        </p:nvSpPr>
        <p:spPr/>
        <p:txBody>
          <a:bodyPr>
            <a:normAutofit/>
          </a:bodyPr>
          <a:lstStyle/>
          <a:p>
            <a:r>
              <a:rPr lang="en-IN" sz="2800" dirty="0">
                <a:solidFill>
                  <a:srgbClr val="FF0000"/>
                </a:solidFill>
                <a:latin typeface="Comic Sans MS" panose="030F0702030302020204" pitchFamily="66" charset="0"/>
              </a:rPr>
              <a:t>TYPES OF HUMAN LEARNING</a:t>
            </a:r>
            <a:endParaRPr lang="en-IN" sz="2800" dirty="0">
              <a:solidFill>
                <a:srgbClr val="FF0000"/>
              </a:solidFill>
            </a:endParaRPr>
          </a:p>
        </p:txBody>
      </p:sp>
      <p:sp>
        <p:nvSpPr>
          <p:cNvPr id="3" name="Content Placeholder 2">
            <a:extLst>
              <a:ext uri="{FF2B5EF4-FFF2-40B4-BE49-F238E27FC236}">
                <a16:creationId xmlns:a16="http://schemas.microsoft.com/office/drawing/2014/main" id="{C929A360-85A8-8462-1804-FAEE8C9301D9}"/>
              </a:ext>
            </a:extLst>
          </p:cNvPr>
          <p:cNvSpPr>
            <a:spLocks noGrp="1"/>
          </p:cNvSpPr>
          <p:nvPr>
            <p:ph idx="1"/>
          </p:nvPr>
        </p:nvSpPr>
        <p:spPr/>
        <p:txBody>
          <a:bodyPr/>
          <a:lstStyle/>
          <a:p>
            <a:pPr marL="342900" indent="-342900">
              <a:buFont typeface="+mj-lt"/>
              <a:buAutoNum type="arabicPeriod"/>
            </a:pPr>
            <a:r>
              <a:rPr lang="en-IN" sz="3200" dirty="0">
                <a:solidFill>
                  <a:srgbClr val="404040"/>
                </a:solidFill>
                <a:latin typeface="Comic Sans MS" panose="030F0702030302020204" pitchFamily="66" charset="0"/>
              </a:rPr>
              <a:t>Learning under expert guidance</a:t>
            </a:r>
          </a:p>
          <a:p>
            <a:pPr marL="342900" indent="-342900">
              <a:buFont typeface="+mj-lt"/>
              <a:buAutoNum type="arabicPeriod"/>
            </a:pPr>
            <a:r>
              <a:rPr lang="en-US" sz="3200" dirty="0">
                <a:solidFill>
                  <a:srgbClr val="404040"/>
                </a:solidFill>
                <a:latin typeface="Comic Sans MS" panose="030F0702030302020204" pitchFamily="66" charset="0"/>
              </a:rPr>
              <a:t>Learning guided by knowledge gained from experts</a:t>
            </a:r>
          </a:p>
          <a:p>
            <a:pPr marL="342900" indent="-342900">
              <a:buFont typeface="+mj-lt"/>
              <a:buAutoNum type="arabicPeriod"/>
            </a:pPr>
            <a:r>
              <a:rPr lang="en-IN" sz="3200" dirty="0">
                <a:solidFill>
                  <a:srgbClr val="404040"/>
                </a:solidFill>
                <a:latin typeface="Comic Sans MS" panose="030F0702030302020204" pitchFamily="66" charset="0"/>
              </a:rPr>
              <a:t>Learning by self</a:t>
            </a:r>
          </a:p>
          <a:p>
            <a:pPr marL="0" indent="0">
              <a:buNone/>
            </a:pPr>
            <a:endParaRPr lang="en-IN" dirty="0"/>
          </a:p>
        </p:txBody>
      </p:sp>
    </p:spTree>
    <p:extLst>
      <p:ext uri="{BB962C8B-B14F-4D97-AF65-F5344CB8AC3E}">
        <p14:creationId xmlns:p14="http://schemas.microsoft.com/office/powerpoint/2010/main" val="2177940059"/>
      </p:ext>
    </p:extLst>
  </p:cSld>
  <p:clrMapOvr>
    <a:masterClrMapping/>
  </p:clrMapOvr>
  <mc:AlternateContent xmlns:mc="http://schemas.openxmlformats.org/markup-compatibility/2006" xmlns:p14="http://schemas.microsoft.com/office/powerpoint/2010/main">
    <mc:Choice Requires="p14">
      <p:transition spd="slow" p14:dur="2000" advTm="51953"/>
    </mc:Choice>
    <mc:Fallback xmlns="">
      <p:transition spd="slow" advTm="5195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3059-E5EF-B986-018E-125C9E2DCC79}"/>
              </a:ext>
            </a:extLst>
          </p:cNvPr>
          <p:cNvSpPr>
            <a:spLocks noGrp="1"/>
          </p:cNvSpPr>
          <p:nvPr>
            <p:ph type="title"/>
          </p:nvPr>
        </p:nvSpPr>
        <p:spPr/>
        <p:txBody>
          <a:bodyPr/>
          <a:lstStyle/>
          <a:p>
            <a:r>
              <a:rPr lang="en-IN" dirty="0"/>
              <a:t>Supervised Learning- </a:t>
            </a:r>
            <a:r>
              <a:rPr lang="en-IN" sz="3200" i="1" dirty="0">
                <a:solidFill>
                  <a:srgbClr val="FF0000"/>
                </a:solidFill>
                <a:latin typeface="Arial" panose="020B0604020202020204" pitchFamily="34" charset="0"/>
              </a:rPr>
              <a:t>Classification</a:t>
            </a:r>
            <a:br>
              <a:rPr lang="en-IN" sz="3200" i="1" dirty="0">
                <a:solidFill>
                  <a:srgbClr val="FF0000"/>
                </a:solidFill>
                <a:latin typeface="Arial" panose="020B0604020202020204" pitchFamily="34" charset="0"/>
              </a:rPr>
            </a:br>
            <a:endParaRPr lang="en-IN" sz="3200" dirty="0">
              <a:solidFill>
                <a:srgbClr val="FF0000"/>
              </a:solidFill>
            </a:endParaRPr>
          </a:p>
        </p:txBody>
      </p:sp>
      <p:pic>
        <p:nvPicPr>
          <p:cNvPr id="5" name="Content Placeholder 4">
            <a:extLst>
              <a:ext uri="{FF2B5EF4-FFF2-40B4-BE49-F238E27FC236}">
                <a16:creationId xmlns:a16="http://schemas.microsoft.com/office/drawing/2014/main" id="{DE5F34E7-5BAD-2DA1-F277-236562D1C8EC}"/>
              </a:ext>
            </a:extLst>
          </p:cNvPr>
          <p:cNvPicPr>
            <a:picLocks noGrp="1" noChangeAspect="1"/>
          </p:cNvPicPr>
          <p:nvPr>
            <p:ph idx="1"/>
          </p:nvPr>
        </p:nvPicPr>
        <p:blipFill>
          <a:blip r:embed="rId2">
            <a:duotone>
              <a:prstClr val="black"/>
              <a:schemeClr val="accent1">
                <a:tint val="45000"/>
                <a:satMod val="400000"/>
              </a:schemeClr>
            </a:duotone>
          </a:blip>
          <a:stretch>
            <a:fillRect/>
          </a:stretch>
        </p:blipFill>
        <p:spPr>
          <a:xfrm>
            <a:off x="659681" y="1179139"/>
            <a:ext cx="5705296" cy="3425039"/>
          </a:xfrm>
        </p:spPr>
      </p:pic>
      <p:sp>
        <p:nvSpPr>
          <p:cNvPr id="10" name="TextBox 9">
            <a:extLst>
              <a:ext uri="{FF2B5EF4-FFF2-40B4-BE49-F238E27FC236}">
                <a16:creationId xmlns:a16="http://schemas.microsoft.com/office/drawing/2014/main" id="{8469E28B-2B9A-CA4F-2996-1D576BEAB3D2}"/>
              </a:ext>
            </a:extLst>
          </p:cNvPr>
          <p:cNvSpPr txBox="1"/>
          <p:nvPr/>
        </p:nvSpPr>
        <p:spPr>
          <a:xfrm>
            <a:off x="7407564" y="1445629"/>
            <a:ext cx="4601465" cy="3052182"/>
          </a:xfrm>
          <a:prstGeom prst="rect">
            <a:avLst/>
          </a:prstGeom>
          <a:noFill/>
        </p:spPr>
        <p:txBody>
          <a:bodyPr wrap="square" rtlCol="0">
            <a:spAutoFit/>
          </a:bodyPr>
          <a:lstStyle/>
          <a:p>
            <a:r>
              <a:rPr lang="en-US" sz="1800" dirty="0">
                <a:solidFill>
                  <a:srgbClr val="FF0000"/>
                </a:solidFill>
                <a:latin typeface="Microsoft Sans Serif" panose="020B0604020202020204" pitchFamily="34" charset="0"/>
              </a:rPr>
              <a:t>Some examples </a:t>
            </a:r>
          </a:p>
          <a:p>
            <a:pPr>
              <a:lnSpc>
                <a:spcPct val="200000"/>
              </a:lnSpc>
            </a:pPr>
            <a:r>
              <a:rPr lang="en-IN" sz="1800" dirty="0">
                <a:solidFill>
                  <a:srgbClr val="333333"/>
                </a:solidFill>
                <a:latin typeface="Microsoft Sans Serif" panose="020B0604020202020204" pitchFamily="34" charset="0"/>
              </a:rPr>
              <a:t>popular machine learning algorithms</a:t>
            </a:r>
          </a:p>
          <a:p>
            <a:pPr>
              <a:lnSpc>
                <a:spcPct val="200000"/>
              </a:lnSpc>
            </a:pPr>
            <a:r>
              <a:rPr lang="en-US" sz="1800" dirty="0">
                <a:solidFill>
                  <a:srgbClr val="333333"/>
                </a:solidFill>
                <a:latin typeface="Microsoft Sans Serif" panose="020B0604020202020204" pitchFamily="34" charset="0"/>
              </a:rPr>
              <a:t>which help in solving classification problems. Naïve Bayes</a:t>
            </a:r>
          </a:p>
          <a:p>
            <a:pPr>
              <a:lnSpc>
                <a:spcPct val="200000"/>
              </a:lnSpc>
            </a:pPr>
            <a:r>
              <a:rPr lang="en-US" sz="1800" dirty="0">
                <a:solidFill>
                  <a:srgbClr val="333333"/>
                </a:solidFill>
                <a:latin typeface="Microsoft Sans Serif" panose="020B0604020202020204" pitchFamily="34" charset="0"/>
              </a:rPr>
              <a:t>Decision tree</a:t>
            </a:r>
          </a:p>
          <a:p>
            <a:pPr>
              <a:lnSpc>
                <a:spcPct val="200000"/>
              </a:lnSpc>
            </a:pPr>
            <a:r>
              <a:rPr lang="en-US" sz="1800" dirty="0">
                <a:solidFill>
                  <a:srgbClr val="333333"/>
                </a:solidFill>
                <a:latin typeface="Microsoft Sans Serif" panose="020B0604020202020204" pitchFamily="34" charset="0"/>
              </a:rPr>
              <a:t>k-Nearest </a:t>
            </a:r>
            <a:r>
              <a:rPr lang="en-US" sz="1800" dirty="0" err="1">
                <a:solidFill>
                  <a:srgbClr val="333333"/>
                </a:solidFill>
                <a:latin typeface="Microsoft Sans Serif" panose="020B0604020202020204" pitchFamily="34" charset="0"/>
              </a:rPr>
              <a:t>Neighbour</a:t>
            </a:r>
            <a:endParaRPr lang="en-US" sz="1800" dirty="0">
              <a:solidFill>
                <a:srgbClr val="333333"/>
              </a:solidFill>
              <a:latin typeface="Microsoft Sans Serif" panose="020B0604020202020204" pitchFamily="34" charset="0"/>
            </a:endParaRPr>
          </a:p>
        </p:txBody>
      </p:sp>
      <p:sp>
        <p:nvSpPr>
          <p:cNvPr id="6" name="TextBox 5">
            <a:extLst>
              <a:ext uri="{FF2B5EF4-FFF2-40B4-BE49-F238E27FC236}">
                <a16:creationId xmlns:a16="http://schemas.microsoft.com/office/drawing/2014/main" id="{6741004A-E07F-9376-A21D-E5748FE7906A}"/>
              </a:ext>
            </a:extLst>
          </p:cNvPr>
          <p:cNvSpPr txBox="1"/>
          <p:nvPr/>
        </p:nvSpPr>
        <p:spPr>
          <a:xfrm>
            <a:off x="1034474" y="4710545"/>
            <a:ext cx="10834254" cy="1754326"/>
          </a:xfrm>
          <a:prstGeom prst="rect">
            <a:avLst/>
          </a:prstGeom>
          <a:noFill/>
        </p:spPr>
        <p:txBody>
          <a:bodyPr wrap="square" rtlCol="0">
            <a:spAutoFit/>
          </a:bodyPr>
          <a:lstStyle/>
          <a:p>
            <a:r>
              <a:rPr lang="en-US" sz="1800" dirty="0">
                <a:solidFill>
                  <a:srgbClr val="FF0000"/>
                </a:solidFill>
                <a:latin typeface="Microsoft Sans Serif" panose="020B0604020202020204" pitchFamily="34" charset="0"/>
              </a:rPr>
              <a:t>Some typical classification problems include:</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Image classification</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Prediction of disease</a:t>
            </a:r>
          </a:p>
          <a:p>
            <a:pPr marL="285750" indent="-285750">
              <a:buFont typeface="Arial" panose="020B0604020202020204" pitchFamily="34" charset="0"/>
              <a:buChar char="•"/>
            </a:pPr>
            <a:r>
              <a:rPr lang="en-US" sz="1800" dirty="0">
                <a:solidFill>
                  <a:srgbClr val="333333"/>
                </a:solidFill>
                <a:latin typeface="Microsoft Sans Serif" panose="020B0604020202020204" pitchFamily="34" charset="0"/>
              </a:rPr>
              <a:t>Win–loss prediction of games</a:t>
            </a:r>
          </a:p>
          <a:p>
            <a:pPr marL="285750" indent="-285750">
              <a:buFont typeface="Arial" panose="020B0604020202020204" pitchFamily="34" charset="0"/>
              <a:buChar char="•"/>
            </a:pPr>
            <a:r>
              <a:rPr lang="en-US" sz="1800" dirty="0">
                <a:solidFill>
                  <a:srgbClr val="333333"/>
                </a:solidFill>
                <a:latin typeface="Microsoft Sans Serif" panose="020B0604020202020204" pitchFamily="34" charset="0"/>
              </a:rPr>
              <a:t>Prediction of natural calamity like earthquake, flood, etc.</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Recognition of handwriting</a:t>
            </a:r>
            <a:endParaRPr lang="en-IN" dirty="0"/>
          </a:p>
        </p:txBody>
      </p:sp>
    </p:spTree>
    <p:extLst>
      <p:ext uri="{BB962C8B-B14F-4D97-AF65-F5344CB8AC3E}">
        <p14:creationId xmlns:p14="http://schemas.microsoft.com/office/powerpoint/2010/main" val="1874781972"/>
      </p:ext>
    </p:extLst>
  </p:cSld>
  <p:clrMapOvr>
    <a:masterClrMapping/>
  </p:clrMapOvr>
  <mc:AlternateContent xmlns:mc="http://schemas.openxmlformats.org/markup-compatibility/2006" xmlns:p14="http://schemas.microsoft.com/office/powerpoint/2010/main">
    <mc:Choice Requires="p14">
      <p:transition spd="slow" p14:dur="2000" advTm="46751"/>
    </mc:Choice>
    <mc:Fallback xmlns="">
      <p:transition spd="slow" advTm="4675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3059-E5EF-B986-018E-125C9E2DCC79}"/>
              </a:ext>
            </a:extLst>
          </p:cNvPr>
          <p:cNvSpPr>
            <a:spLocks noGrp="1"/>
          </p:cNvSpPr>
          <p:nvPr>
            <p:ph type="title"/>
          </p:nvPr>
        </p:nvSpPr>
        <p:spPr/>
        <p:txBody>
          <a:bodyPr/>
          <a:lstStyle/>
          <a:p>
            <a:r>
              <a:rPr lang="en-IN" dirty="0"/>
              <a:t>Supervised Learning- </a:t>
            </a:r>
            <a:r>
              <a:rPr lang="en-IN" sz="2800" i="1" dirty="0">
                <a:solidFill>
                  <a:srgbClr val="FF0000"/>
                </a:solidFill>
                <a:latin typeface="Arial" panose="020B0604020202020204" pitchFamily="34" charset="0"/>
              </a:rPr>
              <a:t>Regression</a:t>
            </a:r>
            <a:br>
              <a:rPr lang="en-IN" sz="2800" i="1" dirty="0">
                <a:solidFill>
                  <a:srgbClr val="FF0000"/>
                </a:solidFill>
                <a:latin typeface="Arial" panose="020B0604020202020204" pitchFamily="34" charset="0"/>
              </a:rPr>
            </a:br>
            <a:endParaRPr lang="en-IN" sz="2800" dirty="0">
              <a:solidFill>
                <a:srgbClr val="FF0000"/>
              </a:solidFill>
            </a:endParaRPr>
          </a:p>
        </p:txBody>
      </p:sp>
      <p:sp>
        <p:nvSpPr>
          <p:cNvPr id="6" name="TextBox 5">
            <a:extLst>
              <a:ext uri="{FF2B5EF4-FFF2-40B4-BE49-F238E27FC236}">
                <a16:creationId xmlns:a16="http://schemas.microsoft.com/office/drawing/2014/main" id="{6741004A-E07F-9376-A21D-E5748FE7906A}"/>
              </a:ext>
            </a:extLst>
          </p:cNvPr>
          <p:cNvSpPr txBox="1"/>
          <p:nvPr/>
        </p:nvSpPr>
        <p:spPr>
          <a:xfrm>
            <a:off x="1034474" y="4710545"/>
            <a:ext cx="10834254" cy="1754326"/>
          </a:xfrm>
          <a:prstGeom prst="rect">
            <a:avLst/>
          </a:prstGeom>
          <a:noFill/>
        </p:spPr>
        <p:txBody>
          <a:bodyPr wrap="square" rtlCol="0">
            <a:spAutoFit/>
          </a:bodyPr>
          <a:lstStyle/>
          <a:p>
            <a:r>
              <a:rPr lang="en-US" sz="1800" dirty="0">
                <a:solidFill>
                  <a:srgbClr val="FF0000"/>
                </a:solidFill>
                <a:latin typeface="Microsoft Sans Serif" panose="020B0604020202020204" pitchFamily="34" charset="0"/>
              </a:rPr>
              <a:t>Typical applications of regression can be seen in</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Demand forecasting in retails</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Sales prediction for managers</a:t>
            </a:r>
          </a:p>
          <a:p>
            <a:pPr marL="285750" indent="-285750">
              <a:buFont typeface="Arial" panose="020B0604020202020204" pitchFamily="34" charset="0"/>
              <a:buChar char="•"/>
            </a:pPr>
            <a:r>
              <a:rPr lang="en-US" sz="1800" dirty="0">
                <a:solidFill>
                  <a:srgbClr val="333333"/>
                </a:solidFill>
                <a:latin typeface="Microsoft Sans Serif" panose="020B0604020202020204" pitchFamily="34" charset="0"/>
              </a:rPr>
              <a:t>Price prediction in real estate</a:t>
            </a:r>
          </a:p>
          <a:p>
            <a:pPr marL="285750" indent="-285750">
              <a:buFont typeface="Arial" panose="020B0604020202020204" pitchFamily="34" charset="0"/>
              <a:buChar char="•"/>
            </a:pPr>
            <a:r>
              <a:rPr lang="en-IN" sz="1800" dirty="0">
                <a:solidFill>
                  <a:srgbClr val="333333"/>
                </a:solidFill>
                <a:latin typeface="Microsoft Sans Serif" panose="020B0604020202020204" pitchFamily="34" charset="0"/>
              </a:rPr>
              <a:t>Weather forecast</a:t>
            </a:r>
          </a:p>
          <a:p>
            <a:pPr marL="285750" indent="-285750">
              <a:buFont typeface="Arial" panose="020B0604020202020204" pitchFamily="34" charset="0"/>
              <a:buChar char="•"/>
            </a:pPr>
            <a:r>
              <a:rPr lang="en-US" sz="1800" dirty="0">
                <a:solidFill>
                  <a:srgbClr val="333333"/>
                </a:solidFill>
                <a:latin typeface="Microsoft Sans Serif" panose="020B0604020202020204" pitchFamily="34" charset="0"/>
              </a:rPr>
              <a:t>Skill demand forecast in job market</a:t>
            </a:r>
            <a:endParaRPr lang="en-IN" dirty="0"/>
          </a:p>
        </p:txBody>
      </p:sp>
      <p:sp>
        <p:nvSpPr>
          <p:cNvPr id="7" name="Content Placeholder 6">
            <a:extLst>
              <a:ext uri="{FF2B5EF4-FFF2-40B4-BE49-F238E27FC236}">
                <a16:creationId xmlns:a16="http://schemas.microsoft.com/office/drawing/2014/main" id="{A2B08336-A08E-E0AE-2E56-5A704B70B6D0}"/>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6658FDCE-77A7-3C72-1297-D09642CA529D}"/>
              </a:ext>
            </a:extLst>
          </p:cNvPr>
          <p:cNvPicPr>
            <a:picLocks noChangeAspect="1"/>
          </p:cNvPicPr>
          <p:nvPr/>
        </p:nvPicPr>
        <p:blipFill>
          <a:blip r:embed="rId2">
            <a:duotone>
              <a:prstClr val="black"/>
              <a:schemeClr val="accent4">
                <a:tint val="45000"/>
                <a:satMod val="400000"/>
              </a:schemeClr>
            </a:duotone>
          </a:blip>
          <a:stretch>
            <a:fillRect/>
          </a:stretch>
        </p:blipFill>
        <p:spPr>
          <a:xfrm>
            <a:off x="838200" y="1284584"/>
            <a:ext cx="4106299" cy="3138053"/>
          </a:xfrm>
          <a:prstGeom prst="rect">
            <a:avLst/>
          </a:prstGeom>
        </p:spPr>
      </p:pic>
      <p:pic>
        <p:nvPicPr>
          <p:cNvPr id="12" name="Picture 11">
            <a:extLst>
              <a:ext uri="{FF2B5EF4-FFF2-40B4-BE49-F238E27FC236}">
                <a16:creationId xmlns:a16="http://schemas.microsoft.com/office/drawing/2014/main" id="{B593F001-02C6-B17B-843E-F1D253E13C3B}"/>
              </a:ext>
            </a:extLst>
          </p:cNvPr>
          <p:cNvPicPr>
            <a:picLocks noChangeAspect="1"/>
          </p:cNvPicPr>
          <p:nvPr/>
        </p:nvPicPr>
        <p:blipFill>
          <a:blip r:embed="rId3"/>
          <a:stretch>
            <a:fillRect/>
          </a:stretch>
        </p:blipFill>
        <p:spPr>
          <a:xfrm>
            <a:off x="5169230" y="1336074"/>
            <a:ext cx="6579426" cy="1184296"/>
          </a:xfrm>
          <a:prstGeom prst="rect">
            <a:avLst/>
          </a:prstGeom>
        </p:spPr>
      </p:pic>
    </p:spTree>
    <p:extLst>
      <p:ext uri="{BB962C8B-B14F-4D97-AF65-F5344CB8AC3E}">
        <p14:creationId xmlns:p14="http://schemas.microsoft.com/office/powerpoint/2010/main" val="1377518723"/>
      </p:ext>
    </p:extLst>
  </p:cSld>
  <p:clrMapOvr>
    <a:masterClrMapping/>
  </p:clrMapOvr>
  <mc:AlternateContent xmlns:mc="http://schemas.openxmlformats.org/markup-compatibility/2006" xmlns:p14="http://schemas.microsoft.com/office/powerpoint/2010/main">
    <mc:Choice Requires="p14">
      <p:transition spd="slow" p14:dur="2000" advTm="46751"/>
    </mc:Choice>
    <mc:Fallback xmlns="">
      <p:transition spd="slow" advTm="4675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A18617-C398-ADC5-26E6-30E1AAE597EE}"/>
              </a:ext>
            </a:extLst>
          </p:cNvPr>
          <p:cNvSpPr>
            <a:spLocks noGrp="1"/>
          </p:cNvSpPr>
          <p:nvPr>
            <p:ph idx="1"/>
          </p:nvPr>
        </p:nvSpPr>
        <p:spPr>
          <a:xfrm>
            <a:off x="838200" y="393290"/>
            <a:ext cx="10515600" cy="5783673"/>
          </a:xfrm>
        </p:spPr>
        <p:txBody>
          <a:bodyPr/>
          <a:lstStyle/>
          <a:p>
            <a:r>
              <a:rPr lang="en-US" dirty="0"/>
              <a:t>1.Supervised learning </a:t>
            </a:r>
          </a:p>
          <a:p>
            <a:pPr algn="just"/>
            <a:r>
              <a:rPr lang="en-US" dirty="0"/>
              <a:t>A machine needs the </a:t>
            </a:r>
            <a:r>
              <a:rPr lang="en-US" u="sng" dirty="0"/>
              <a:t>basic information </a:t>
            </a:r>
            <a:r>
              <a:rPr lang="en-US" dirty="0"/>
              <a:t>to be provided to it. This basic input, or the experience in the paradigm of machine learning, is given in the form of </a:t>
            </a:r>
            <a:r>
              <a:rPr lang="en-US" b="1" dirty="0"/>
              <a:t>training data </a:t>
            </a:r>
            <a:r>
              <a:rPr lang="en-US" dirty="0"/>
              <a:t>. Training data is the past information on a specific task. In context of the image segregation problem, training data will have past data on different aspects or features on a number of images, along with a tag on whether the image is round or triangular, or blue or green in </a:t>
            </a:r>
            <a:r>
              <a:rPr lang="en-US" dirty="0" err="1"/>
              <a:t>colour</a:t>
            </a:r>
            <a:r>
              <a:rPr lang="en-US" dirty="0"/>
              <a:t>. The </a:t>
            </a:r>
            <a:r>
              <a:rPr lang="en-US" u="sng" dirty="0"/>
              <a:t>tag</a:t>
            </a:r>
            <a:r>
              <a:rPr lang="en-US" dirty="0"/>
              <a:t> is called </a:t>
            </a:r>
            <a:r>
              <a:rPr lang="en-US" b="1" dirty="0"/>
              <a:t>‘ label’ </a:t>
            </a:r>
            <a:r>
              <a:rPr lang="en-US" dirty="0"/>
              <a:t>and we say that the training data is labelled in case of supervised learning.</a:t>
            </a:r>
            <a:endParaRPr lang="en-IN" dirty="0"/>
          </a:p>
        </p:txBody>
      </p:sp>
    </p:spTree>
    <p:extLst>
      <p:ext uri="{BB962C8B-B14F-4D97-AF65-F5344CB8AC3E}">
        <p14:creationId xmlns:p14="http://schemas.microsoft.com/office/powerpoint/2010/main" val="1904571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7D5D-BAAB-707B-4B29-123FC72BD6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50ADED-3150-D1B1-E196-CB6337465D2E}"/>
              </a:ext>
            </a:extLst>
          </p:cNvPr>
          <p:cNvSpPr>
            <a:spLocks noGrp="1"/>
          </p:cNvSpPr>
          <p:nvPr>
            <p:ph idx="1"/>
          </p:nvPr>
        </p:nvSpPr>
        <p:spPr/>
        <p:txBody>
          <a:bodyPr/>
          <a:lstStyle/>
          <a:p>
            <a:r>
              <a:rPr lang="en-US" b="1" dirty="0"/>
              <a:t>Labelled training data containing past information comes as an input. Based on the training data, the machine builds a predictive model that can be used on test data to assign a label for each record in the test data.</a:t>
            </a:r>
            <a:endParaRPr lang="en-IN" b="1" dirty="0"/>
          </a:p>
        </p:txBody>
      </p:sp>
      <p:pic>
        <p:nvPicPr>
          <p:cNvPr id="5" name="Picture 4">
            <a:extLst>
              <a:ext uri="{FF2B5EF4-FFF2-40B4-BE49-F238E27FC236}">
                <a16:creationId xmlns:a16="http://schemas.microsoft.com/office/drawing/2014/main" id="{21C32085-94A0-9A85-AE35-276105C8ECE8}"/>
              </a:ext>
            </a:extLst>
          </p:cNvPr>
          <p:cNvPicPr>
            <a:picLocks noChangeAspect="1"/>
          </p:cNvPicPr>
          <p:nvPr/>
        </p:nvPicPr>
        <p:blipFill>
          <a:blip r:embed="rId2"/>
          <a:stretch>
            <a:fillRect/>
          </a:stretch>
        </p:blipFill>
        <p:spPr>
          <a:xfrm>
            <a:off x="4058219" y="2993461"/>
            <a:ext cx="5474156" cy="3731803"/>
          </a:xfrm>
          <a:prstGeom prst="rect">
            <a:avLst/>
          </a:prstGeom>
        </p:spPr>
      </p:pic>
    </p:spTree>
    <p:extLst>
      <p:ext uri="{BB962C8B-B14F-4D97-AF65-F5344CB8AC3E}">
        <p14:creationId xmlns:p14="http://schemas.microsoft.com/office/powerpoint/2010/main" val="213128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093-9433-E120-00A2-40A93E0B83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2B816-BA2D-CCD2-893F-2CD71AF46D87}"/>
              </a:ext>
            </a:extLst>
          </p:cNvPr>
          <p:cNvSpPr>
            <a:spLocks noGrp="1"/>
          </p:cNvSpPr>
          <p:nvPr>
            <p:ph idx="1"/>
          </p:nvPr>
        </p:nvSpPr>
        <p:spPr/>
        <p:txBody>
          <a:bodyPr/>
          <a:lstStyle/>
          <a:p>
            <a:r>
              <a:rPr lang="en-US" dirty="0"/>
              <a:t>When we are trying to predict a categorical or nominal variable, the problem is known as a </a:t>
            </a:r>
            <a:r>
              <a:rPr lang="en-US" b="1" dirty="0"/>
              <a:t>classification problem.</a:t>
            </a:r>
          </a:p>
          <a:p>
            <a:r>
              <a:rPr lang="en-US" dirty="0"/>
              <a:t> Whereas when we are trying to predict a real-valued variable, the problem falls under the category of </a:t>
            </a:r>
            <a:r>
              <a:rPr lang="en-US" b="1" dirty="0"/>
              <a:t>regression.</a:t>
            </a:r>
          </a:p>
          <a:p>
            <a:r>
              <a:rPr lang="en-US" dirty="0"/>
              <a:t>Supervised machine learning is as </a:t>
            </a:r>
            <a:r>
              <a:rPr lang="en-US" u="sng" dirty="0"/>
              <a:t>good as the data used to train </a:t>
            </a:r>
            <a:r>
              <a:rPr lang="en-US" dirty="0"/>
              <a:t>it. If the </a:t>
            </a:r>
            <a:r>
              <a:rPr lang="en-US" u="sng" dirty="0"/>
              <a:t>training data is of poor quality, the prediction will also be far from being precise</a:t>
            </a:r>
            <a:r>
              <a:rPr lang="en-US" dirty="0"/>
              <a:t>.</a:t>
            </a:r>
            <a:endParaRPr lang="en-IN" b="1" dirty="0"/>
          </a:p>
        </p:txBody>
      </p:sp>
    </p:spTree>
    <p:extLst>
      <p:ext uri="{BB962C8B-B14F-4D97-AF65-F5344CB8AC3E}">
        <p14:creationId xmlns:p14="http://schemas.microsoft.com/office/powerpoint/2010/main" val="1772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9FB2C7-F032-6011-6647-9C5EEE6945FF}"/>
              </a:ext>
            </a:extLst>
          </p:cNvPr>
          <p:cNvSpPr>
            <a:spLocks noGrp="1"/>
          </p:cNvSpPr>
          <p:nvPr>
            <p:ph idx="1"/>
          </p:nvPr>
        </p:nvSpPr>
        <p:spPr>
          <a:xfrm>
            <a:off x="907026" y="442452"/>
            <a:ext cx="10515600" cy="6757066"/>
          </a:xfrm>
        </p:spPr>
        <p:txBody>
          <a:bodyPr/>
          <a:lstStyle/>
          <a:p>
            <a:r>
              <a:rPr lang="en-IN" b="1" dirty="0"/>
              <a:t>Classification:</a:t>
            </a:r>
          </a:p>
          <a:p>
            <a:r>
              <a:rPr lang="en-US" dirty="0"/>
              <a:t>we observe that the whole problem revolves around assigning a label or category or class to a test data based on the label or category or class information that is imparted by the training data. Since the target objective is to assign a class label, this type of problem as classification problem.</a:t>
            </a:r>
          </a:p>
          <a:p>
            <a:r>
              <a:rPr lang="en-US" dirty="0"/>
              <a:t>Naïve Bayes, </a:t>
            </a:r>
          </a:p>
          <a:p>
            <a:r>
              <a:rPr lang="en-US" dirty="0"/>
              <a:t>Decision tree, and</a:t>
            </a:r>
          </a:p>
          <a:p>
            <a:r>
              <a:rPr lang="en-US" dirty="0"/>
              <a:t> k-Nearest </a:t>
            </a:r>
            <a:r>
              <a:rPr lang="en-US" dirty="0" err="1"/>
              <a:t>Neighbour</a:t>
            </a:r>
            <a:r>
              <a:rPr lang="en-US" dirty="0"/>
              <a:t> algorithms</a:t>
            </a:r>
            <a:endParaRPr lang="en-IN" b="1" dirty="0"/>
          </a:p>
        </p:txBody>
      </p:sp>
      <p:pic>
        <p:nvPicPr>
          <p:cNvPr id="5" name="Picture 4">
            <a:extLst>
              <a:ext uri="{FF2B5EF4-FFF2-40B4-BE49-F238E27FC236}">
                <a16:creationId xmlns:a16="http://schemas.microsoft.com/office/drawing/2014/main" id="{E83FEE6C-E26C-11C2-B0A5-D421B7AF3996}"/>
              </a:ext>
            </a:extLst>
          </p:cNvPr>
          <p:cNvPicPr>
            <a:picLocks noChangeAspect="1"/>
          </p:cNvPicPr>
          <p:nvPr/>
        </p:nvPicPr>
        <p:blipFill>
          <a:blip r:embed="rId2"/>
          <a:stretch>
            <a:fillRect/>
          </a:stretch>
        </p:blipFill>
        <p:spPr>
          <a:xfrm>
            <a:off x="4977326" y="2598184"/>
            <a:ext cx="6172454" cy="3817364"/>
          </a:xfrm>
          <a:prstGeom prst="rect">
            <a:avLst/>
          </a:prstGeom>
        </p:spPr>
      </p:pic>
    </p:spTree>
    <p:extLst>
      <p:ext uri="{BB962C8B-B14F-4D97-AF65-F5344CB8AC3E}">
        <p14:creationId xmlns:p14="http://schemas.microsoft.com/office/powerpoint/2010/main" val="95512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EE2A-7C7F-C39D-0AE7-627C71BFC4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DB8378-9D99-3C7F-5D6C-88A4DFAD87E7}"/>
              </a:ext>
            </a:extLst>
          </p:cNvPr>
          <p:cNvSpPr>
            <a:spLocks noGrp="1"/>
          </p:cNvSpPr>
          <p:nvPr>
            <p:ph idx="1"/>
          </p:nvPr>
        </p:nvSpPr>
        <p:spPr/>
        <p:txBody>
          <a:bodyPr/>
          <a:lstStyle/>
          <a:p>
            <a:r>
              <a:rPr lang="en-US" dirty="0"/>
              <a:t>classification is a type of supervised learning where a target feature, which is of type categorical, is predicted for test data based on the information imparted by training data. The target categorical feature is known as </a:t>
            </a:r>
            <a:r>
              <a:rPr lang="en-US" b="1" dirty="0"/>
              <a:t>class. </a:t>
            </a:r>
          </a:p>
          <a:p>
            <a:r>
              <a:rPr lang="en-US" dirty="0"/>
              <a:t>Some typical classification problems include: </a:t>
            </a:r>
          </a:p>
          <a:p>
            <a:pPr lvl="1"/>
            <a:r>
              <a:rPr lang="en-US" dirty="0"/>
              <a:t>Image classification Prediction of disease </a:t>
            </a:r>
          </a:p>
          <a:p>
            <a:pPr lvl="1"/>
            <a:r>
              <a:rPr lang="en-US" dirty="0"/>
              <a:t>Win–loss prediction of games </a:t>
            </a:r>
          </a:p>
          <a:p>
            <a:pPr lvl="1"/>
            <a:r>
              <a:rPr lang="en-US" dirty="0"/>
              <a:t>Prediction of natural calamity like earthquake, flood, etc.</a:t>
            </a:r>
          </a:p>
          <a:p>
            <a:pPr lvl="1"/>
            <a:r>
              <a:rPr lang="en-US" dirty="0"/>
              <a:t> Recognition of handwriting</a:t>
            </a:r>
            <a:endParaRPr lang="en-IN" b="1" dirty="0"/>
          </a:p>
        </p:txBody>
      </p:sp>
    </p:spTree>
    <p:extLst>
      <p:ext uri="{BB962C8B-B14F-4D97-AF65-F5344CB8AC3E}">
        <p14:creationId xmlns:p14="http://schemas.microsoft.com/office/powerpoint/2010/main" val="156912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79353-8616-2F66-7A6F-DD3B614994BB}"/>
              </a:ext>
            </a:extLst>
          </p:cNvPr>
          <p:cNvSpPr>
            <a:spLocks noGrp="1"/>
          </p:cNvSpPr>
          <p:nvPr>
            <p:ph idx="1"/>
          </p:nvPr>
        </p:nvSpPr>
        <p:spPr>
          <a:xfrm>
            <a:off x="838200" y="501445"/>
            <a:ext cx="10515600" cy="5675518"/>
          </a:xfrm>
        </p:spPr>
        <p:txBody>
          <a:bodyPr/>
          <a:lstStyle/>
          <a:p>
            <a:pPr lvl="1"/>
            <a:r>
              <a:rPr lang="en-IN" b="1" dirty="0"/>
              <a:t>Regression</a:t>
            </a:r>
          </a:p>
          <a:p>
            <a:pPr lvl="1"/>
            <a:r>
              <a:rPr lang="en-US" dirty="0"/>
              <a:t>In case of linear regression</a:t>
            </a:r>
            <a:r>
              <a:rPr lang="en-US" u="sng" dirty="0"/>
              <a:t>, a straight line relationship is ‘fitted’ between the predictor variables and the target variables, using the statistical concept of least squares method.</a:t>
            </a:r>
            <a:endParaRPr lang="en-IN" b="1" u="sng" dirty="0"/>
          </a:p>
          <a:p>
            <a:pPr lvl="1"/>
            <a:r>
              <a:rPr lang="en-US" dirty="0"/>
              <a:t>As in the case of </a:t>
            </a:r>
            <a:r>
              <a:rPr lang="en-US" u="sng" dirty="0"/>
              <a:t>least squares method, the sum of square of error between actual and predicted values of the target variable is tried to be minimized.</a:t>
            </a:r>
            <a:endParaRPr lang="en-IN" b="1" u="sng" dirty="0"/>
          </a:p>
          <a:p>
            <a:pPr lvl="1"/>
            <a:r>
              <a:rPr lang="en-US" dirty="0"/>
              <a:t>. In case of simple linear regression, there is only one predictor variable whereas in case of multiple linear regression, multiple predictor variables can be included in the model.</a:t>
            </a:r>
            <a:endParaRPr lang="en-IN" b="1" dirty="0"/>
          </a:p>
          <a:p>
            <a:pPr lvl="1"/>
            <a:r>
              <a:rPr lang="en-US" dirty="0"/>
              <a:t>A typical linear regression model can be represented in the form –</a:t>
            </a:r>
            <a:endParaRPr lang="en-IN" b="1" dirty="0"/>
          </a:p>
        </p:txBody>
      </p:sp>
      <p:pic>
        <p:nvPicPr>
          <p:cNvPr id="5" name="Picture 4">
            <a:extLst>
              <a:ext uri="{FF2B5EF4-FFF2-40B4-BE49-F238E27FC236}">
                <a16:creationId xmlns:a16="http://schemas.microsoft.com/office/drawing/2014/main" id="{43D5486F-38A5-01DE-B1C7-896D6738FFD8}"/>
              </a:ext>
            </a:extLst>
          </p:cNvPr>
          <p:cNvPicPr>
            <a:picLocks noChangeAspect="1"/>
          </p:cNvPicPr>
          <p:nvPr/>
        </p:nvPicPr>
        <p:blipFill>
          <a:blip r:embed="rId2"/>
          <a:stretch>
            <a:fillRect/>
          </a:stretch>
        </p:blipFill>
        <p:spPr>
          <a:xfrm>
            <a:off x="2900516" y="4369209"/>
            <a:ext cx="6539374" cy="1235039"/>
          </a:xfrm>
          <a:prstGeom prst="rect">
            <a:avLst/>
          </a:prstGeom>
        </p:spPr>
      </p:pic>
    </p:spTree>
    <p:extLst>
      <p:ext uri="{BB962C8B-B14F-4D97-AF65-F5344CB8AC3E}">
        <p14:creationId xmlns:p14="http://schemas.microsoft.com/office/powerpoint/2010/main" val="2488096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56A6-C173-A4FF-3544-A407E57EBE5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79C0A1-B5F3-4D2E-DB35-8E3425C495C7}"/>
              </a:ext>
            </a:extLst>
          </p:cNvPr>
          <p:cNvPicPr>
            <a:picLocks noGrp="1" noChangeAspect="1"/>
          </p:cNvPicPr>
          <p:nvPr>
            <p:ph idx="1"/>
          </p:nvPr>
        </p:nvPicPr>
        <p:blipFill>
          <a:blip r:embed="rId2"/>
          <a:stretch>
            <a:fillRect/>
          </a:stretch>
        </p:blipFill>
        <p:spPr>
          <a:xfrm>
            <a:off x="6430297" y="1690688"/>
            <a:ext cx="4655760" cy="3924366"/>
          </a:xfrm>
        </p:spPr>
      </p:pic>
      <p:sp>
        <p:nvSpPr>
          <p:cNvPr id="7" name="TextBox 6">
            <a:extLst>
              <a:ext uri="{FF2B5EF4-FFF2-40B4-BE49-F238E27FC236}">
                <a16:creationId xmlns:a16="http://schemas.microsoft.com/office/drawing/2014/main" id="{2EE794F6-7EDD-C87F-6988-60922A12D457}"/>
              </a:ext>
            </a:extLst>
          </p:cNvPr>
          <p:cNvSpPr txBox="1"/>
          <p:nvPr/>
        </p:nvSpPr>
        <p:spPr>
          <a:xfrm>
            <a:off x="727587" y="2054545"/>
            <a:ext cx="6096000" cy="1754326"/>
          </a:xfrm>
          <a:prstGeom prst="rect">
            <a:avLst/>
          </a:prstGeom>
          <a:noFill/>
        </p:spPr>
        <p:txBody>
          <a:bodyPr wrap="square">
            <a:spAutoFit/>
          </a:bodyPr>
          <a:lstStyle/>
          <a:p>
            <a:r>
              <a:rPr lang="en-US" dirty="0"/>
              <a:t>Typical applications of regression can be seen in</a:t>
            </a:r>
          </a:p>
          <a:p>
            <a:pPr marL="285750" indent="-285750">
              <a:buFont typeface="Arial" panose="020B0604020202020204" pitchFamily="34" charset="0"/>
              <a:buChar char="•"/>
            </a:pPr>
            <a:r>
              <a:rPr lang="en-US" dirty="0"/>
              <a:t> Demand forecasting in retails </a:t>
            </a:r>
          </a:p>
          <a:p>
            <a:pPr marL="285750" indent="-285750">
              <a:buFont typeface="Arial" panose="020B0604020202020204" pitchFamily="34" charset="0"/>
              <a:buChar char="•"/>
            </a:pPr>
            <a:r>
              <a:rPr lang="en-US" dirty="0"/>
              <a:t>Sales prediction for managers </a:t>
            </a:r>
          </a:p>
          <a:p>
            <a:pPr marL="285750" indent="-285750">
              <a:buFont typeface="Arial" panose="020B0604020202020204" pitchFamily="34" charset="0"/>
              <a:buChar char="•"/>
            </a:pPr>
            <a:r>
              <a:rPr lang="en-US" dirty="0"/>
              <a:t>Price prediction in real estate </a:t>
            </a:r>
          </a:p>
          <a:p>
            <a:pPr marL="285750" indent="-285750">
              <a:buFont typeface="Arial" panose="020B0604020202020204" pitchFamily="34" charset="0"/>
              <a:buChar char="•"/>
            </a:pPr>
            <a:r>
              <a:rPr lang="en-US" dirty="0"/>
              <a:t>Weather forecast </a:t>
            </a:r>
          </a:p>
          <a:p>
            <a:pPr marL="285750" indent="-285750">
              <a:buFont typeface="Arial" panose="020B0604020202020204" pitchFamily="34" charset="0"/>
              <a:buChar char="•"/>
            </a:pPr>
            <a:r>
              <a:rPr lang="en-US" dirty="0"/>
              <a:t>Skill demand forecast in job market</a:t>
            </a:r>
            <a:endParaRPr lang="en-IN" dirty="0"/>
          </a:p>
        </p:txBody>
      </p:sp>
    </p:spTree>
    <p:extLst>
      <p:ext uri="{BB962C8B-B14F-4D97-AF65-F5344CB8AC3E}">
        <p14:creationId xmlns:p14="http://schemas.microsoft.com/office/powerpoint/2010/main" val="285359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998B-4382-26AE-4DCE-16378A3B055C}"/>
              </a:ext>
            </a:extLst>
          </p:cNvPr>
          <p:cNvSpPr>
            <a:spLocks noGrp="1"/>
          </p:cNvSpPr>
          <p:nvPr>
            <p:ph type="title"/>
          </p:nvPr>
        </p:nvSpPr>
        <p:spPr/>
        <p:txBody>
          <a:bodyPr/>
          <a:lstStyle/>
          <a:p>
            <a:r>
              <a:rPr lang="en-IN" b="1" dirty="0"/>
              <a:t>Un supervised Learning</a:t>
            </a:r>
          </a:p>
        </p:txBody>
      </p:sp>
      <p:pic>
        <p:nvPicPr>
          <p:cNvPr id="3074" name="Picture 2" descr="Unsupervised Learning - Machine Learning Algorithms - TechVidvan">
            <a:extLst>
              <a:ext uri="{FF2B5EF4-FFF2-40B4-BE49-F238E27FC236}">
                <a16:creationId xmlns:a16="http://schemas.microsoft.com/office/drawing/2014/main" id="{E04300D9-B147-92C9-4098-BBCF3A600F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3795" y="3152776"/>
            <a:ext cx="5934567" cy="22153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53FBFC-2EE5-413B-9326-4E285C38F6C9}"/>
              </a:ext>
            </a:extLst>
          </p:cNvPr>
          <p:cNvSpPr txBox="1"/>
          <p:nvPr/>
        </p:nvSpPr>
        <p:spPr>
          <a:xfrm>
            <a:off x="1552574" y="1428750"/>
            <a:ext cx="5591175" cy="1384995"/>
          </a:xfrm>
          <a:prstGeom prst="rect">
            <a:avLst/>
          </a:prstGeom>
          <a:noFill/>
        </p:spPr>
        <p:txBody>
          <a:bodyPr wrap="square" rtlCol="0">
            <a:spAutoFit/>
          </a:bodyPr>
          <a:lstStyle/>
          <a:p>
            <a:pPr marL="285750" indent="-285750">
              <a:buFont typeface="Wingdings" panose="05000000000000000000" pitchFamily="2" charset="2"/>
              <a:buChar char="Ø"/>
            </a:pPr>
            <a:r>
              <a:rPr lang="en-IN" sz="2800" dirty="0" err="1">
                <a:solidFill>
                  <a:srgbClr val="7030A0"/>
                </a:solidFill>
              </a:rPr>
              <a:t>Unlablled</a:t>
            </a:r>
            <a:r>
              <a:rPr lang="en-IN" sz="2800" dirty="0">
                <a:solidFill>
                  <a:srgbClr val="7030A0"/>
                </a:solidFill>
              </a:rPr>
              <a:t> Data</a:t>
            </a:r>
          </a:p>
          <a:p>
            <a:pPr marL="285750" indent="-285750">
              <a:buFont typeface="Wingdings" panose="05000000000000000000" pitchFamily="2" charset="2"/>
              <a:buChar char="Ø"/>
            </a:pPr>
            <a:r>
              <a:rPr lang="en-IN" sz="2800" dirty="0">
                <a:solidFill>
                  <a:srgbClr val="7030A0"/>
                </a:solidFill>
              </a:rPr>
              <a:t>Without any  supervision</a:t>
            </a:r>
          </a:p>
          <a:p>
            <a:pPr marL="285750" indent="-285750">
              <a:buFont typeface="Wingdings" panose="05000000000000000000" pitchFamily="2" charset="2"/>
              <a:buChar char="Ø"/>
            </a:pPr>
            <a:r>
              <a:rPr lang="en-IN" sz="2800" dirty="0">
                <a:solidFill>
                  <a:srgbClr val="7030A0"/>
                </a:solidFill>
              </a:rPr>
              <a:t>Finding patterns from data</a:t>
            </a:r>
          </a:p>
        </p:txBody>
      </p:sp>
    </p:spTree>
    <p:extLst>
      <p:ext uri="{BB962C8B-B14F-4D97-AF65-F5344CB8AC3E}">
        <p14:creationId xmlns:p14="http://schemas.microsoft.com/office/powerpoint/2010/main" val="156323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3C29-90AF-2582-4D47-D88B2915BE35}"/>
              </a:ext>
            </a:extLst>
          </p:cNvPr>
          <p:cNvSpPr>
            <a:spLocks noGrp="1"/>
          </p:cNvSpPr>
          <p:nvPr>
            <p:ph type="title"/>
          </p:nvPr>
        </p:nvSpPr>
        <p:spPr/>
        <p:txBody>
          <a:bodyPr>
            <a:normAutofit/>
          </a:bodyPr>
          <a:lstStyle/>
          <a:p>
            <a:r>
              <a:rPr lang="en-IN" sz="3400" b="1" dirty="0">
                <a:latin typeface="Times New Roman" panose="02020603050405020304" pitchFamily="18" charset="0"/>
                <a:cs typeface="Times New Roman" panose="02020603050405020304" pitchFamily="18" charset="0"/>
              </a:rPr>
              <a:t>MACHINE LEARNING</a:t>
            </a:r>
          </a:p>
        </p:txBody>
      </p:sp>
      <p:sp>
        <p:nvSpPr>
          <p:cNvPr id="3" name="Content Placeholder 2">
            <a:extLst>
              <a:ext uri="{FF2B5EF4-FFF2-40B4-BE49-F238E27FC236}">
                <a16:creationId xmlns:a16="http://schemas.microsoft.com/office/drawing/2014/main" id="{D4553933-DADE-13F8-891A-F92E45796183}"/>
              </a:ext>
            </a:extLst>
          </p:cNvPr>
          <p:cNvSpPr>
            <a:spLocks noGrp="1"/>
          </p:cNvSpPr>
          <p:nvPr>
            <p:ph idx="1"/>
          </p:nvPr>
        </p:nvSpPr>
        <p:spPr/>
        <p:txBody>
          <a:bodyPr>
            <a:normAutofit/>
          </a:bodyPr>
          <a:lstStyle/>
          <a:p>
            <a:pPr algn="just">
              <a:lnSpc>
                <a:spcPct val="200000"/>
              </a:lnSpc>
            </a:pPr>
            <a:r>
              <a:rPr lang="en-US" dirty="0"/>
              <a:t>‘A computer program is said to learn from experience E with respect to some class of tasks T and performance measure P, if its performance at tasks in T, as measured by P, improves with experience E.’</a:t>
            </a:r>
          </a:p>
        </p:txBody>
      </p:sp>
    </p:spTree>
    <p:extLst>
      <p:ext uri="{BB962C8B-B14F-4D97-AF65-F5344CB8AC3E}">
        <p14:creationId xmlns:p14="http://schemas.microsoft.com/office/powerpoint/2010/main" val="377464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B203-D491-2941-4C47-1FF3FEBA866D}"/>
              </a:ext>
            </a:extLst>
          </p:cNvPr>
          <p:cNvSpPr>
            <a:spLocks noGrp="1"/>
          </p:cNvSpPr>
          <p:nvPr>
            <p:ph type="title"/>
          </p:nvPr>
        </p:nvSpPr>
        <p:spPr/>
        <p:txBody>
          <a:bodyPr/>
          <a:lstStyle/>
          <a:p>
            <a:r>
              <a:rPr lang="en-IN" b="1" dirty="0"/>
              <a:t>Why use Unsupervised Learning?</a:t>
            </a:r>
          </a:p>
        </p:txBody>
      </p:sp>
      <p:sp>
        <p:nvSpPr>
          <p:cNvPr id="6" name="Content Placeholder 5">
            <a:extLst>
              <a:ext uri="{FF2B5EF4-FFF2-40B4-BE49-F238E27FC236}">
                <a16:creationId xmlns:a16="http://schemas.microsoft.com/office/drawing/2014/main" id="{191D31E2-5B47-893A-7F1E-23ED8F28ECEE}"/>
              </a:ext>
            </a:extLst>
          </p:cNvPr>
          <p:cNvSpPr>
            <a:spLocks noGrp="1"/>
          </p:cNvSpPr>
          <p:nvPr>
            <p:ph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dirty="0">
                <a:effectLst/>
                <a:ea typeface="Times New Roman" panose="02020603050405020304" pitchFamily="18" charset="0"/>
                <a:cs typeface="Times New Roman" panose="02020603050405020304" pitchFamily="18" charset="0"/>
              </a:rPr>
              <a:t>Unsupervised learning is helpful for finding useful insights from the data.</a:t>
            </a:r>
            <a:endParaRPr lang="en-IN"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dirty="0">
                <a:effectLst/>
                <a:ea typeface="Times New Roman" panose="02020603050405020304" pitchFamily="18" charset="0"/>
                <a:cs typeface="Times New Roman" panose="02020603050405020304" pitchFamily="18" charset="0"/>
              </a:rPr>
              <a:t>Unsupervised learning is much </a:t>
            </a:r>
            <a:r>
              <a:rPr lang="en-IN" u="sng" dirty="0">
                <a:effectLst/>
                <a:ea typeface="Times New Roman" panose="02020603050405020304" pitchFamily="18" charset="0"/>
                <a:cs typeface="Times New Roman" panose="02020603050405020304" pitchFamily="18" charset="0"/>
              </a:rPr>
              <a:t>similar as a human learns to think by their own experiences, which makes it closer to the real AI. </a:t>
            </a:r>
            <a:endParaRPr lang="en-IN" u="sng"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dirty="0">
                <a:effectLst/>
                <a:ea typeface="Times New Roman" panose="02020603050405020304" pitchFamily="18" charset="0"/>
                <a:cs typeface="Times New Roman" panose="02020603050405020304" pitchFamily="18" charset="0"/>
              </a:rPr>
              <a:t>Unsupervised learning works on </a:t>
            </a:r>
            <a:r>
              <a:rPr lang="en-IN" dirty="0" err="1">
                <a:effectLst/>
                <a:ea typeface="Times New Roman" panose="02020603050405020304" pitchFamily="18" charset="0"/>
                <a:cs typeface="Times New Roman" panose="02020603050405020304" pitchFamily="18" charset="0"/>
              </a:rPr>
              <a:t>unlabeled</a:t>
            </a:r>
            <a:r>
              <a:rPr lang="en-IN" dirty="0">
                <a:effectLst/>
                <a:ea typeface="Times New Roman" panose="02020603050405020304" pitchFamily="18" charset="0"/>
                <a:cs typeface="Times New Roman" panose="02020603050405020304" pitchFamily="18" charset="0"/>
              </a:rPr>
              <a:t> and uncategorized data which make unsupervised learning more important.</a:t>
            </a:r>
            <a:endParaRPr lang="en-IN"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0618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4F21-D2CD-04B6-C7C1-436A695BEE42}"/>
              </a:ext>
            </a:extLst>
          </p:cNvPr>
          <p:cNvSpPr>
            <a:spLocks noGrp="1"/>
          </p:cNvSpPr>
          <p:nvPr>
            <p:ph type="title"/>
          </p:nvPr>
        </p:nvSpPr>
        <p:spPr/>
        <p:txBody>
          <a:bodyPr/>
          <a:lstStyle/>
          <a:p>
            <a:r>
              <a:rPr lang="en-IN" dirty="0" err="1"/>
              <a:t>UnSupervised</a:t>
            </a:r>
            <a:r>
              <a:rPr lang="en-IN" dirty="0"/>
              <a:t> Learning</a:t>
            </a:r>
          </a:p>
        </p:txBody>
      </p:sp>
      <p:pic>
        <p:nvPicPr>
          <p:cNvPr id="12" name="Content Placeholder 11">
            <a:extLst>
              <a:ext uri="{FF2B5EF4-FFF2-40B4-BE49-F238E27FC236}">
                <a16:creationId xmlns:a16="http://schemas.microsoft.com/office/drawing/2014/main" id="{7C051A03-EEAB-C650-A4CF-15F6B82600D5}"/>
              </a:ext>
            </a:extLst>
          </p:cNvPr>
          <p:cNvPicPr>
            <a:picLocks noGrp="1" noChangeAspect="1"/>
          </p:cNvPicPr>
          <p:nvPr>
            <p:ph idx="1"/>
          </p:nvPr>
        </p:nvPicPr>
        <p:blipFill>
          <a:blip r:embed="rId2">
            <a:duotone>
              <a:prstClr val="black"/>
              <a:schemeClr val="accent5">
                <a:tint val="45000"/>
                <a:satMod val="400000"/>
              </a:schemeClr>
            </a:duotone>
          </a:blip>
          <a:stretch>
            <a:fillRect/>
          </a:stretch>
        </p:blipFill>
        <p:spPr>
          <a:xfrm>
            <a:off x="177037" y="1438466"/>
            <a:ext cx="5292114" cy="2302262"/>
          </a:xfrm>
        </p:spPr>
      </p:pic>
      <p:pic>
        <p:nvPicPr>
          <p:cNvPr id="14" name="Picture 13">
            <a:extLst>
              <a:ext uri="{FF2B5EF4-FFF2-40B4-BE49-F238E27FC236}">
                <a16:creationId xmlns:a16="http://schemas.microsoft.com/office/drawing/2014/main" id="{2E9A68DF-D0F6-8D5F-4AC8-305CAF5F1AEB}"/>
              </a:ext>
            </a:extLst>
          </p:cNvPr>
          <p:cNvPicPr>
            <a:picLocks noChangeAspect="1"/>
          </p:cNvPicPr>
          <p:nvPr/>
        </p:nvPicPr>
        <p:blipFill>
          <a:blip r:embed="rId3">
            <a:duotone>
              <a:prstClr val="black"/>
              <a:schemeClr val="accent4">
                <a:tint val="45000"/>
                <a:satMod val="400000"/>
              </a:schemeClr>
            </a:duotone>
          </a:blip>
          <a:stretch>
            <a:fillRect/>
          </a:stretch>
        </p:blipFill>
        <p:spPr>
          <a:xfrm>
            <a:off x="5744389" y="1438465"/>
            <a:ext cx="5795692" cy="3576879"/>
          </a:xfrm>
          <a:prstGeom prst="rect">
            <a:avLst/>
          </a:prstGeom>
        </p:spPr>
      </p:pic>
    </p:spTree>
    <p:extLst>
      <p:ext uri="{BB962C8B-B14F-4D97-AF65-F5344CB8AC3E}">
        <p14:creationId xmlns:p14="http://schemas.microsoft.com/office/powerpoint/2010/main" val="1548316652"/>
      </p:ext>
    </p:extLst>
  </p:cSld>
  <p:clrMapOvr>
    <a:masterClrMapping/>
  </p:clrMapOvr>
  <mc:AlternateContent xmlns:mc="http://schemas.openxmlformats.org/markup-compatibility/2006" xmlns:p14="http://schemas.microsoft.com/office/powerpoint/2010/main">
    <mc:Choice Requires="p14">
      <p:transition spd="slow" p14:dur="2000" advTm="139561"/>
    </mc:Choice>
    <mc:Fallback xmlns="">
      <p:transition spd="slow" advTm="13956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B203-D491-2941-4C47-1FF3FEBA866D}"/>
              </a:ext>
            </a:extLst>
          </p:cNvPr>
          <p:cNvSpPr>
            <a:spLocks noGrp="1"/>
          </p:cNvSpPr>
          <p:nvPr>
            <p:ph type="title"/>
          </p:nvPr>
        </p:nvSpPr>
        <p:spPr/>
        <p:txBody>
          <a:bodyPr/>
          <a:lstStyle/>
          <a:p>
            <a:r>
              <a:rPr lang="en-IN" b="1" dirty="0"/>
              <a:t>Working of Un supervised Learning</a:t>
            </a:r>
          </a:p>
        </p:txBody>
      </p:sp>
      <p:pic>
        <p:nvPicPr>
          <p:cNvPr id="5" name="Content Placeholder 4">
            <a:extLst>
              <a:ext uri="{FF2B5EF4-FFF2-40B4-BE49-F238E27FC236}">
                <a16:creationId xmlns:a16="http://schemas.microsoft.com/office/drawing/2014/main" id="{1AC2D169-39EE-FE75-CEB0-E9336B0EC8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2150" y="1934369"/>
            <a:ext cx="6991350" cy="3495675"/>
          </a:xfrm>
        </p:spPr>
      </p:pic>
    </p:spTree>
    <p:extLst>
      <p:ext uri="{BB962C8B-B14F-4D97-AF65-F5344CB8AC3E}">
        <p14:creationId xmlns:p14="http://schemas.microsoft.com/office/powerpoint/2010/main" val="2438163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4F21-D2CD-04B6-C7C1-436A695BEE42}"/>
              </a:ext>
            </a:extLst>
          </p:cNvPr>
          <p:cNvSpPr>
            <a:spLocks noGrp="1"/>
          </p:cNvSpPr>
          <p:nvPr>
            <p:ph type="title"/>
          </p:nvPr>
        </p:nvSpPr>
        <p:spPr/>
        <p:txBody>
          <a:bodyPr/>
          <a:lstStyle/>
          <a:p>
            <a:r>
              <a:rPr lang="en-IN" dirty="0" err="1"/>
              <a:t>UnSupervised</a:t>
            </a:r>
            <a:r>
              <a:rPr lang="en-IN" dirty="0"/>
              <a:t> Learning</a:t>
            </a:r>
          </a:p>
        </p:txBody>
      </p:sp>
      <p:pic>
        <p:nvPicPr>
          <p:cNvPr id="7" name="Content Placeholder 6">
            <a:extLst>
              <a:ext uri="{FF2B5EF4-FFF2-40B4-BE49-F238E27FC236}">
                <a16:creationId xmlns:a16="http://schemas.microsoft.com/office/drawing/2014/main" id="{61E1F42A-E419-55FB-617B-FEB2F5E606DC}"/>
              </a:ext>
            </a:extLst>
          </p:cNvPr>
          <p:cNvPicPr>
            <a:picLocks noGrp="1" noChangeAspect="1"/>
          </p:cNvPicPr>
          <p:nvPr>
            <p:ph idx="1"/>
          </p:nvPr>
        </p:nvPicPr>
        <p:blipFill>
          <a:blip r:embed="rId2"/>
          <a:stretch>
            <a:fillRect/>
          </a:stretch>
        </p:blipFill>
        <p:spPr>
          <a:xfrm>
            <a:off x="1716954" y="1605542"/>
            <a:ext cx="6754533" cy="2329149"/>
          </a:xfrm>
        </p:spPr>
      </p:pic>
      <p:sp>
        <p:nvSpPr>
          <p:cNvPr id="9" name="TextBox 8">
            <a:extLst>
              <a:ext uri="{FF2B5EF4-FFF2-40B4-BE49-F238E27FC236}">
                <a16:creationId xmlns:a16="http://schemas.microsoft.com/office/drawing/2014/main" id="{144F62D8-BA54-EDFF-D4EE-43528E860732}"/>
              </a:ext>
            </a:extLst>
          </p:cNvPr>
          <p:cNvSpPr txBox="1"/>
          <p:nvPr/>
        </p:nvSpPr>
        <p:spPr>
          <a:xfrm>
            <a:off x="3435928" y="4112347"/>
            <a:ext cx="6096000" cy="369332"/>
          </a:xfrm>
          <a:prstGeom prst="rect">
            <a:avLst/>
          </a:prstGeom>
          <a:noFill/>
        </p:spPr>
        <p:txBody>
          <a:bodyPr wrap="square">
            <a:spAutoFit/>
          </a:bodyPr>
          <a:lstStyle/>
          <a:p>
            <a:r>
              <a:rPr lang="en-IN" sz="1800" b="1" dirty="0">
                <a:solidFill>
                  <a:srgbClr val="333333"/>
                </a:solidFill>
                <a:latin typeface="Arial" panose="020B0604020202020204" pitchFamily="34" charset="0"/>
              </a:rPr>
              <a:t>FIG. </a:t>
            </a:r>
            <a:r>
              <a:rPr lang="en-IN" sz="1800" b="1" dirty="0">
                <a:solidFill>
                  <a:srgbClr val="333333"/>
                </a:solidFill>
                <a:latin typeface="Microsoft Sans Serif" panose="020B0604020202020204" pitchFamily="34" charset="0"/>
              </a:rPr>
              <a:t>Market basket analysis</a:t>
            </a:r>
            <a:endParaRPr lang="en-IN" dirty="0"/>
          </a:p>
        </p:txBody>
      </p:sp>
    </p:spTree>
    <p:extLst>
      <p:ext uri="{BB962C8B-B14F-4D97-AF65-F5344CB8AC3E}">
        <p14:creationId xmlns:p14="http://schemas.microsoft.com/office/powerpoint/2010/main" val="1337378594"/>
      </p:ext>
    </p:extLst>
  </p:cSld>
  <p:clrMapOvr>
    <a:masterClrMapping/>
  </p:clrMapOvr>
  <mc:AlternateContent xmlns:mc="http://schemas.openxmlformats.org/markup-compatibility/2006" xmlns:p14="http://schemas.microsoft.com/office/powerpoint/2010/main">
    <mc:Choice Requires="p14">
      <p:transition spd="slow" p14:dur="2000" advTm="139561"/>
    </mc:Choice>
    <mc:Fallback xmlns="">
      <p:transition spd="slow" advTm="13956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B8D9-FB63-8987-AC84-CB5231266635}"/>
              </a:ext>
            </a:extLst>
          </p:cNvPr>
          <p:cNvSpPr>
            <a:spLocks noGrp="1"/>
          </p:cNvSpPr>
          <p:nvPr>
            <p:ph type="title"/>
          </p:nvPr>
        </p:nvSpPr>
        <p:spPr/>
        <p:txBody>
          <a:bodyPr/>
          <a:lstStyle/>
          <a:p>
            <a:r>
              <a:rPr lang="en-US" b="1" dirty="0"/>
              <a:t>Types of Unsupervised Learning Algorithm:</a:t>
            </a:r>
            <a:br>
              <a:rPr lang="en-US" b="1" dirty="0"/>
            </a:br>
            <a:endParaRPr lang="en-IN" dirty="0"/>
          </a:p>
        </p:txBody>
      </p:sp>
      <p:pic>
        <p:nvPicPr>
          <p:cNvPr id="5" name="Content Placeholder 4">
            <a:extLst>
              <a:ext uri="{FF2B5EF4-FFF2-40B4-BE49-F238E27FC236}">
                <a16:creationId xmlns:a16="http://schemas.microsoft.com/office/drawing/2014/main" id="{17970756-ECFF-AED9-D39E-42D468EDC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9975" y="1476375"/>
            <a:ext cx="3810000" cy="2857500"/>
          </a:xfrm>
        </p:spPr>
      </p:pic>
      <p:sp>
        <p:nvSpPr>
          <p:cNvPr id="6" name="TextBox 5">
            <a:extLst>
              <a:ext uri="{FF2B5EF4-FFF2-40B4-BE49-F238E27FC236}">
                <a16:creationId xmlns:a16="http://schemas.microsoft.com/office/drawing/2014/main" id="{3FAD5C53-0FD3-E071-9EBE-4622CBA4CD53}"/>
              </a:ext>
            </a:extLst>
          </p:cNvPr>
          <p:cNvSpPr txBox="1"/>
          <p:nvPr/>
        </p:nvSpPr>
        <p:spPr>
          <a:xfrm>
            <a:off x="1343025" y="4333875"/>
            <a:ext cx="3590925" cy="369332"/>
          </a:xfrm>
          <a:prstGeom prst="rect">
            <a:avLst/>
          </a:prstGeom>
          <a:noFill/>
        </p:spPr>
        <p:txBody>
          <a:bodyPr wrap="square" rtlCol="0">
            <a:spAutoFit/>
          </a:bodyPr>
          <a:lstStyle/>
          <a:p>
            <a:r>
              <a:rPr lang="en-US" dirty="0"/>
              <a:t>Grouping the objects into </a:t>
            </a:r>
            <a:r>
              <a:rPr lang="en-US" dirty="0">
                <a:solidFill>
                  <a:srgbClr val="C00000"/>
                </a:solidFill>
              </a:rPr>
              <a:t>clusters</a:t>
            </a:r>
            <a:endParaRPr lang="en-IN" dirty="0">
              <a:solidFill>
                <a:srgbClr val="C00000"/>
              </a:solidFill>
            </a:endParaRPr>
          </a:p>
        </p:txBody>
      </p:sp>
      <p:sp>
        <p:nvSpPr>
          <p:cNvPr id="7" name="TextBox 6">
            <a:extLst>
              <a:ext uri="{FF2B5EF4-FFF2-40B4-BE49-F238E27FC236}">
                <a16:creationId xmlns:a16="http://schemas.microsoft.com/office/drawing/2014/main" id="{1E55B034-F6ED-3021-0CDA-646EAF1FB08B}"/>
              </a:ext>
            </a:extLst>
          </p:cNvPr>
          <p:cNvSpPr txBox="1"/>
          <p:nvPr/>
        </p:nvSpPr>
        <p:spPr>
          <a:xfrm>
            <a:off x="6353177" y="4195375"/>
            <a:ext cx="5225394" cy="646331"/>
          </a:xfrm>
          <a:prstGeom prst="rect">
            <a:avLst/>
          </a:prstGeom>
          <a:noFill/>
        </p:spPr>
        <p:txBody>
          <a:bodyPr wrap="square" rtlCol="0">
            <a:spAutoFit/>
          </a:bodyPr>
          <a:lstStyle/>
          <a:p>
            <a:r>
              <a:rPr lang="en-US" dirty="0"/>
              <a:t>finding the </a:t>
            </a:r>
            <a:r>
              <a:rPr lang="en-US" dirty="0">
                <a:solidFill>
                  <a:srgbClr val="C00000"/>
                </a:solidFill>
              </a:rPr>
              <a:t>relationships between variables </a:t>
            </a:r>
            <a:r>
              <a:rPr lang="en-US" dirty="0"/>
              <a:t>in the large database</a:t>
            </a:r>
            <a:endParaRPr lang="en-IN" dirty="0"/>
          </a:p>
        </p:txBody>
      </p:sp>
    </p:spTree>
    <p:extLst>
      <p:ext uri="{BB962C8B-B14F-4D97-AF65-F5344CB8AC3E}">
        <p14:creationId xmlns:p14="http://schemas.microsoft.com/office/powerpoint/2010/main" val="267745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4114D-B942-E5FA-F44C-57DCC1D70EC5}"/>
              </a:ext>
            </a:extLst>
          </p:cNvPr>
          <p:cNvSpPr>
            <a:spLocks noGrp="1"/>
          </p:cNvSpPr>
          <p:nvPr>
            <p:ph idx="1"/>
          </p:nvPr>
        </p:nvSpPr>
        <p:spPr>
          <a:xfrm>
            <a:off x="560293" y="498848"/>
            <a:ext cx="10878671" cy="5489576"/>
          </a:xfrm>
        </p:spPr>
        <p:txBody>
          <a:bodyPr>
            <a:normAutofit/>
          </a:bodyPr>
          <a:lstStyle/>
          <a:p>
            <a:pPr>
              <a:lnSpc>
                <a:spcPct val="107000"/>
              </a:lnSpc>
              <a:spcAft>
                <a:spcPts val="800"/>
              </a:spcAft>
            </a:pPr>
            <a:r>
              <a:rPr lang="en-IN" sz="2400" b="1" dirty="0">
                <a:effectLst/>
                <a:ea typeface="Times New Roman" panose="02020603050405020304" pitchFamily="18" charset="0"/>
                <a:cs typeface="Times New Roman" panose="02020603050405020304" pitchFamily="18" charset="0"/>
              </a:rPr>
              <a:t>Advantages of Unsupervised Learning</a:t>
            </a:r>
            <a:endParaRPr lang="en-IN" sz="2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effectLst/>
                <a:ea typeface="Times New Roman" panose="02020603050405020304" pitchFamily="18" charset="0"/>
                <a:cs typeface="Times New Roman" panose="02020603050405020304" pitchFamily="18" charset="0"/>
              </a:rPr>
              <a:t>Unsupervised learning is used for more complex tasks as compared to supervised learning because, in unsupervised learning, we don't have </a:t>
            </a:r>
            <a:r>
              <a:rPr lang="en-IN" sz="2400" dirty="0" err="1">
                <a:effectLst/>
                <a:ea typeface="Times New Roman" panose="02020603050405020304" pitchFamily="18" charset="0"/>
                <a:cs typeface="Times New Roman" panose="02020603050405020304" pitchFamily="18" charset="0"/>
              </a:rPr>
              <a:t>labeled</a:t>
            </a:r>
            <a:r>
              <a:rPr lang="en-IN" sz="2400" dirty="0">
                <a:effectLst/>
                <a:ea typeface="Times New Roman" panose="02020603050405020304" pitchFamily="18" charset="0"/>
                <a:cs typeface="Times New Roman" panose="02020603050405020304" pitchFamily="18" charset="0"/>
              </a:rPr>
              <a:t> input data. </a:t>
            </a:r>
            <a:endParaRPr lang="en-IN" sz="2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effectLst/>
                <a:ea typeface="Times New Roman" panose="02020603050405020304" pitchFamily="18" charset="0"/>
                <a:cs typeface="Times New Roman" panose="02020603050405020304" pitchFamily="18" charset="0"/>
              </a:rPr>
              <a:t>Unsupervised learning is preferable as it is easy to get </a:t>
            </a:r>
            <a:r>
              <a:rPr lang="en-IN" sz="2400" dirty="0" err="1">
                <a:effectLst/>
                <a:ea typeface="Times New Roman" panose="02020603050405020304" pitchFamily="18" charset="0"/>
                <a:cs typeface="Times New Roman" panose="02020603050405020304" pitchFamily="18" charset="0"/>
              </a:rPr>
              <a:t>unlabeled</a:t>
            </a:r>
            <a:r>
              <a:rPr lang="en-IN" sz="2400" dirty="0">
                <a:effectLst/>
                <a:ea typeface="Times New Roman" panose="02020603050405020304" pitchFamily="18" charset="0"/>
                <a:cs typeface="Times New Roman" panose="02020603050405020304" pitchFamily="18" charset="0"/>
              </a:rPr>
              <a:t> data in comparison to </a:t>
            </a:r>
            <a:r>
              <a:rPr lang="en-IN" sz="2400" dirty="0" err="1">
                <a:effectLst/>
                <a:ea typeface="Times New Roman" panose="02020603050405020304" pitchFamily="18" charset="0"/>
                <a:cs typeface="Times New Roman" panose="02020603050405020304" pitchFamily="18" charset="0"/>
              </a:rPr>
              <a:t>labeled</a:t>
            </a:r>
            <a:r>
              <a:rPr lang="en-IN" sz="2400" dirty="0">
                <a:effectLst/>
                <a:ea typeface="Times New Roman" panose="02020603050405020304" pitchFamily="18" charset="0"/>
                <a:cs typeface="Times New Roman" panose="02020603050405020304" pitchFamily="18" charset="0"/>
              </a:rPr>
              <a:t> data.</a:t>
            </a:r>
            <a:endParaRPr lang="en-IN" sz="2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2400" b="1" dirty="0">
                <a:effectLst/>
                <a:ea typeface="Times New Roman" panose="02020603050405020304" pitchFamily="18" charset="0"/>
                <a:cs typeface="Times New Roman" panose="02020603050405020304" pitchFamily="18" charset="0"/>
              </a:rPr>
              <a:t>Disadvantages of Unsupervised Learning</a:t>
            </a:r>
            <a:endParaRPr lang="en-IN" sz="2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effectLst/>
                <a:ea typeface="Times New Roman" panose="02020603050405020304" pitchFamily="18" charset="0"/>
                <a:cs typeface="Times New Roman" panose="02020603050405020304" pitchFamily="18" charset="0"/>
              </a:rPr>
              <a:t>Unsupervised learning is intrinsically more difficult than supervised learning as it does not have corresponding output.</a:t>
            </a:r>
            <a:endParaRPr lang="en-IN" sz="2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effectLst/>
                <a:ea typeface="Times New Roman" panose="02020603050405020304" pitchFamily="18" charset="0"/>
                <a:cs typeface="Times New Roman" panose="02020603050405020304" pitchFamily="18" charset="0"/>
              </a:rPr>
              <a:t>The result of the unsupervised learning algorithm might be less accurate as input data is not </a:t>
            </a:r>
            <a:r>
              <a:rPr lang="en-IN" sz="2400" dirty="0" err="1">
                <a:effectLst/>
                <a:ea typeface="Times New Roman" panose="02020603050405020304" pitchFamily="18" charset="0"/>
                <a:cs typeface="Times New Roman" panose="02020603050405020304" pitchFamily="18" charset="0"/>
              </a:rPr>
              <a:t>labeled</a:t>
            </a:r>
            <a:r>
              <a:rPr lang="en-IN" sz="2400" dirty="0">
                <a:effectLst/>
                <a:ea typeface="Times New Roman" panose="02020603050405020304" pitchFamily="18" charset="0"/>
                <a:cs typeface="Times New Roman" panose="02020603050405020304" pitchFamily="18" charset="0"/>
              </a:rPr>
              <a:t>, and algorithms do not know the exact output in advance.</a:t>
            </a:r>
            <a:endParaRPr lang="en-IN" sz="24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637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A525-CBD5-2ABC-A812-A293181C6E6A}"/>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D46FC8CB-9110-B76B-591D-3CE08E7BD39C}"/>
              </a:ext>
            </a:extLst>
          </p:cNvPr>
          <p:cNvSpPr>
            <a:spLocks noGrp="1"/>
          </p:cNvSpPr>
          <p:nvPr>
            <p:ph idx="1"/>
          </p:nvPr>
        </p:nvSpPr>
        <p:spPr/>
        <p:txBody>
          <a:bodyPr/>
          <a:lstStyle/>
          <a:p>
            <a:pPr algn="just"/>
            <a:r>
              <a:rPr lang="en-US" dirty="0"/>
              <a:t>Unlike supervised learning, in unsupervised learning, there is no labelled training data to learn from and no prediction to be  made. In unsupervised learning, the objective is to take a dataset as input and try to find natural </a:t>
            </a:r>
            <a:r>
              <a:rPr lang="en-US" b="1" dirty="0"/>
              <a:t>groupings or patterns </a:t>
            </a:r>
            <a:r>
              <a:rPr lang="en-US" dirty="0"/>
              <a:t>within the data elements or records. Therefore, unsupervised learning is often termed as descriptive model and the process of unsupervised learning is referred as </a:t>
            </a:r>
            <a:r>
              <a:rPr lang="en-US" b="1" dirty="0"/>
              <a:t>pattern discovery or knowledge discovery</a:t>
            </a:r>
            <a:r>
              <a:rPr lang="en-US" dirty="0"/>
              <a:t>. One critical application of unsupervised learning is customer segmentation.</a:t>
            </a:r>
            <a:endParaRPr lang="en-IN" dirty="0"/>
          </a:p>
        </p:txBody>
      </p:sp>
    </p:spTree>
    <p:extLst>
      <p:ext uri="{BB962C8B-B14F-4D97-AF65-F5344CB8AC3E}">
        <p14:creationId xmlns:p14="http://schemas.microsoft.com/office/powerpoint/2010/main" val="1060136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25DA-1DC4-BD1A-5BC8-923A751969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A992CE-94FD-C62B-3143-68658E42A62F}"/>
              </a:ext>
            </a:extLst>
          </p:cNvPr>
          <p:cNvSpPr>
            <a:spLocks noGrp="1"/>
          </p:cNvSpPr>
          <p:nvPr>
            <p:ph idx="1"/>
          </p:nvPr>
        </p:nvSpPr>
        <p:spPr/>
        <p:txBody>
          <a:bodyPr/>
          <a:lstStyle/>
          <a:p>
            <a:r>
              <a:rPr lang="en-US"/>
              <a:t>Clustering is the main type of unsupervised learning</a:t>
            </a:r>
            <a:endParaRPr lang="en-IN"/>
          </a:p>
        </p:txBody>
      </p:sp>
      <p:pic>
        <p:nvPicPr>
          <p:cNvPr id="5" name="Picture 4">
            <a:extLst>
              <a:ext uri="{FF2B5EF4-FFF2-40B4-BE49-F238E27FC236}">
                <a16:creationId xmlns:a16="http://schemas.microsoft.com/office/drawing/2014/main" id="{64B740A1-BDC5-29C5-26F1-AA363B502328}"/>
              </a:ext>
            </a:extLst>
          </p:cNvPr>
          <p:cNvPicPr>
            <a:picLocks noChangeAspect="1"/>
          </p:cNvPicPr>
          <p:nvPr/>
        </p:nvPicPr>
        <p:blipFill>
          <a:blip r:embed="rId2"/>
          <a:stretch>
            <a:fillRect/>
          </a:stretch>
        </p:blipFill>
        <p:spPr>
          <a:xfrm>
            <a:off x="5063612" y="2458066"/>
            <a:ext cx="6002901" cy="3767482"/>
          </a:xfrm>
          <a:prstGeom prst="rect">
            <a:avLst/>
          </a:prstGeom>
        </p:spPr>
      </p:pic>
    </p:spTree>
    <p:extLst>
      <p:ext uri="{BB962C8B-B14F-4D97-AF65-F5344CB8AC3E}">
        <p14:creationId xmlns:p14="http://schemas.microsoft.com/office/powerpoint/2010/main" val="2121743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7BD4-F0D1-CC65-7701-3304913203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5F1491-64C1-0775-F6DD-E64CEC895D65}"/>
              </a:ext>
            </a:extLst>
          </p:cNvPr>
          <p:cNvSpPr>
            <a:spLocks noGrp="1"/>
          </p:cNvSpPr>
          <p:nvPr>
            <p:ph idx="1"/>
          </p:nvPr>
        </p:nvSpPr>
        <p:spPr/>
        <p:txBody>
          <a:bodyPr/>
          <a:lstStyle/>
          <a:p>
            <a:r>
              <a:rPr lang="en-US" dirty="0"/>
              <a:t>Other than clustering of data and getting a summarized view from it, one more variant of unsupervised learning is association analysis.</a:t>
            </a:r>
            <a:endParaRPr lang="en-IN" dirty="0"/>
          </a:p>
        </p:txBody>
      </p:sp>
      <p:pic>
        <p:nvPicPr>
          <p:cNvPr id="5" name="Picture 4">
            <a:extLst>
              <a:ext uri="{FF2B5EF4-FFF2-40B4-BE49-F238E27FC236}">
                <a16:creationId xmlns:a16="http://schemas.microsoft.com/office/drawing/2014/main" id="{8A4E990C-2BE8-4145-72A3-05F77062D307}"/>
              </a:ext>
            </a:extLst>
          </p:cNvPr>
          <p:cNvPicPr>
            <a:picLocks noChangeAspect="1"/>
          </p:cNvPicPr>
          <p:nvPr/>
        </p:nvPicPr>
        <p:blipFill>
          <a:blip r:embed="rId2"/>
          <a:stretch>
            <a:fillRect/>
          </a:stretch>
        </p:blipFill>
        <p:spPr>
          <a:xfrm>
            <a:off x="4994123" y="2683182"/>
            <a:ext cx="4869781" cy="3809693"/>
          </a:xfrm>
          <a:prstGeom prst="rect">
            <a:avLst/>
          </a:prstGeom>
        </p:spPr>
      </p:pic>
    </p:spTree>
    <p:extLst>
      <p:ext uri="{BB962C8B-B14F-4D97-AF65-F5344CB8AC3E}">
        <p14:creationId xmlns:p14="http://schemas.microsoft.com/office/powerpoint/2010/main" val="2433603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24AF-8F86-A4E8-DA72-E2D9F0D8A7C5}"/>
              </a:ext>
            </a:extLst>
          </p:cNvPr>
          <p:cNvSpPr>
            <a:spLocks noGrp="1"/>
          </p:cNvSpPr>
          <p:nvPr>
            <p:ph type="title"/>
          </p:nvPr>
        </p:nvSpPr>
        <p:spPr/>
        <p:txBody>
          <a:bodyPr/>
          <a:lstStyle/>
          <a:p>
            <a:r>
              <a:rPr lang="en-IN" b="1" dirty="0"/>
              <a:t>Reinforcement learning </a:t>
            </a:r>
          </a:p>
        </p:txBody>
      </p:sp>
      <p:sp>
        <p:nvSpPr>
          <p:cNvPr id="3" name="Content Placeholder 2">
            <a:extLst>
              <a:ext uri="{FF2B5EF4-FFF2-40B4-BE49-F238E27FC236}">
                <a16:creationId xmlns:a16="http://schemas.microsoft.com/office/drawing/2014/main" id="{D7539296-89AB-A433-9D03-7CCBF743E6E3}"/>
              </a:ext>
            </a:extLst>
          </p:cNvPr>
          <p:cNvSpPr>
            <a:spLocks noGrp="1"/>
          </p:cNvSpPr>
          <p:nvPr>
            <p:ph idx="1"/>
          </p:nvPr>
        </p:nvSpPr>
        <p:spPr/>
        <p:txBody>
          <a:bodyPr/>
          <a:lstStyle/>
          <a:p>
            <a:r>
              <a:rPr lang="en-US" dirty="0"/>
              <a:t>One contemporary example of reinforcement learning is self-driving cars.</a:t>
            </a:r>
            <a:endParaRPr lang="en-IN" dirty="0"/>
          </a:p>
        </p:txBody>
      </p:sp>
      <p:pic>
        <p:nvPicPr>
          <p:cNvPr id="5" name="Picture 4">
            <a:extLst>
              <a:ext uri="{FF2B5EF4-FFF2-40B4-BE49-F238E27FC236}">
                <a16:creationId xmlns:a16="http://schemas.microsoft.com/office/drawing/2014/main" id="{9E3C97A2-2485-B361-BDBD-47FB06D0A69C}"/>
              </a:ext>
            </a:extLst>
          </p:cNvPr>
          <p:cNvPicPr>
            <a:picLocks noChangeAspect="1"/>
          </p:cNvPicPr>
          <p:nvPr/>
        </p:nvPicPr>
        <p:blipFill>
          <a:blip r:embed="rId2"/>
          <a:stretch>
            <a:fillRect/>
          </a:stretch>
        </p:blipFill>
        <p:spPr>
          <a:xfrm>
            <a:off x="4800323" y="1690688"/>
            <a:ext cx="4829219" cy="3913239"/>
          </a:xfrm>
          <a:prstGeom prst="rect">
            <a:avLst/>
          </a:prstGeom>
        </p:spPr>
      </p:pic>
    </p:spTree>
    <p:extLst>
      <p:ext uri="{BB962C8B-B14F-4D97-AF65-F5344CB8AC3E}">
        <p14:creationId xmlns:p14="http://schemas.microsoft.com/office/powerpoint/2010/main" val="231162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CBC5-FA3F-2367-7E96-9EA6454554DD}"/>
              </a:ext>
            </a:extLst>
          </p:cNvPr>
          <p:cNvSpPr>
            <a:spLocks noGrp="1"/>
          </p:cNvSpPr>
          <p:nvPr>
            <p:ph type="title"/>
          </p:nvPr>
        </p:nvSpPr>
        <p:spPr/>
        <p:txBody>
          <a:bodyPr/>
          <a:lstStyle/>
          <a:p>
            <a:r>
              <a:rPr lang="en-IN" sz="4400" dirty="0">
                <a:solidFill>
                  <a:srgbClr val="FF0000"/>
                </a:solidFill>
                <a:latin typeface="Comic Sans MS" panose="030F0702030302020204" pitchFamily="66" charset="0"/>
              </a:rPr>
              <a:t>WHAT IS MACHINE LEARNING?</a:t>
            </a:r>
            <a:endParaRPr lang="en-IN" dirty="0"/>
          </a:p>
        </p:txBody>
      </p:sp>
      <p:sp>
        <p:nvSpPr>
          <p:cNvPr id="3" name="Content Placeholder 2">
            <a:extLst>
              <a:ext uri="{FF2B5EF4-FFF2-40B4-BE49-F238E27FC236}">
                <a16:creationId xmlns:a16="http://schemas.microsoft.com/office/drawing/2014/main" id="{C8E57DA1-FFE7-5B76-AAC3-3EFB53F64EB1}"/>
              </a:ext>
            </a:extLst>
          </p:cNvPr>
          <p:cNvSpPr>
            <a:spLocks noGrp="1"/>
          </p:cNvSpPr>
          <p:nvPr>
            <p:ph idx="1"/>
          </p:nvPr>
        </p:nvSpPr>
        <p:spPr/>
        <p:txBody>
          <a:bodyPr/>
          <a:lstStyle/>
          <a:p>
            <a:pPr marL="0" indent="0">
              <a:buNone/>
            </a:pPr>
            <a:r>
              <a:rPr lang="en-IN" sz="1800" b="1" u="sng" dirty="0">
                <a:solidFill>
                  <a:srgbClr val="333333"/>
                </a:solidFill>
                <a:latin typeface="Microsoft Sans Serif" panose="020B0604020202020204" pitchFamily="34" charset="0"/>
              </a:rPr>
              <a:t>Example: </a:t>
            </a:r>
          </a:p>
          <a:p>
            <a:pPr marL="0" indent="0">
              <a:lnSpc>
                <a:spcPct val="200000"/>
              </a:lnSpc>
              <a:buNone/>
            </a:pPr>
            <a:r>
              <a:rPr lang="en-IN" sz="2400" dirty="0">
                <a:solidFill>
                  <a:srgbClr val="333333"/>
                </a:solidFill>
                <a:latin typeface="Microsoft Sans Serif" panose="020B0604020202020204" pitchFamily="34" charset="0"/>
              </a:rPr>
              <a:t> </a:t>
            </a:r>
            <a:r>
              <a:rPr lang="en-IN" sz="2400" dirty="0">
                <a:solidFill>
                  <a:srgbClr val="FF0000"/>
                </a:solidFill>
                <a:latin typeface="Microsoft Sans Serif" panose="020B0604020202020204" pitchFamily="34" charset="0"/>
              </a:rPr>
              <a:t>Image classification problem </a:t>
            </a:r>
            <a:r>
              <a:rPr lang="en-US" sz="2400" dirty="0">
                <a:solidFill>
                  <a:srgbClr val="333333"/>
                </a:solidFill>
                <a:latin typeface="Microsoft Sans Serif" panose="020B0604020202020204" pitchFamily="34" charset="0"/>
              </a:rPr>
              <a:t>E represents the past data with images having labels or assigned classes (for example whether the image is of a class cat or a class dog or a class elephant etc.), T is the task of assigning class to new, </a:t>
            </a:r>
            <a:r>
              <a:rPr lang="en-US" sz="2400" dirty="0" err="1">
                <a:solidFill>
                  <a:srgbClr val="333333"/>
                </a:solidFill>
                <a:latin typeface="Microsoft Sans Serif" panose="020B0604020202020204" pitchFamily="34" charset="0"/>
              </a:rPr>
              <a:t>unlabelled</a:t>
            </a:r>
            <a:r>
              <a:rPr lang="en-US" sz="2400" dirty="0">
                <a:solidFill>
                  <a:srgbClr val="333333"/>
                </a:solidFill>
                <a:latin typeface="Microsoft Sans Serif" panose="020B0604020202020204" pitchFamily="34" charset="0"/>
              </a:rPr>
              <a:t> images and P is the performance measure indicated by the percentage of </a:t>
            </a:r>
            <a:r>
              <a:rPr lang="en-IN" sz="2400" dirty="0">
                <a:solidFill>
                  <a:srgbClr val="333333"/>
                </a:solidFill>
                <a:latin typeface="Microsoft Sans Serif" panose="020B0604020202020204" pitchFamily="34" charset="0"/>
              </a:rPr>
              <a:t>images correctly classified.</a:t>
            </a:r>
            <a:endParaRPr lang="en-IN" sz="2400" dirty="0"/>
          </a:p>
        </p:txBody>
      </p:sp>
    </p:spTree>
    <p:extLst>
      <p:ext uri="{BB962C8B-B14F-4D97-AF65-F5344CB8AC3E}">
        <p14:creationId xmlns:p14="http://schemas.microsoft.com/office/powerpoint/2010/main" val="3581075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2819-91B0-76D2-06C5-9314F652FC50}"/>
              </a:ext>
            </a:extLst>
          </p:cNvPr>
          <p:cNvSpPr>
            <a:spLocks noGrp="1"/>
          </p:cNvSpPr>
          <p:nvPr>
            <p:ph type="title"/>
          </p:nvPr>
        </p:nvSpPr>
        <p:spPr/>
        <p:txBody>
          <a:bodyPr/>
          <a:lstStyle/>
          <a:p>
            <a:r>
              <a:rPr lang="en-IN" dirty="0"/>
              <a:t>Reinforcement Learning</a:t>
            </a:r>
          </a:p>
        </p:txBody>
      </p:sp>
      <p:pic>
        <p:nvPicPr>
          <p:cNvPr id="4098" name="Picture 2" descr="Reinforcement Learning 101. Learn the essentials of Reinforcement… | by  Shweta Bhatt | Towards Data Science">
            <a:extLst>
              <a:ext uri="{FF2B5EF4-FFF2-40B4-BE49-F238E27FC236}">
                <a16:creationId xmlns:a16="http://schemas.microsoft.com/office/drawing/2014/main" id="{B731922D-4B9E-FD71-12A7-4CC6E1E671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00" y="1986756"/>
            <a:ext cx="5442876" cy="20899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inforcement Learning Tutorial - Javatpoint">
            <a:extLst>
              <a:ext uri="{FF2B5EF4-FFF2-40B4-BE49-F238E27FC236}">
                <a16:creationId xmlns:a16="http://schemas.microsoft.com/office/drawing/2014/main" id="{B94E51D2-EE3B-D100-68CF-BD00C4028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341" y="2095499"/>
            <a:ext cx="4519084" cy="40671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259EAD-3679-EB41-AA78-B281F1F23BE7}"/>
              </a:ext>
            </a:extLst>
          </p:cNvPr>
          <p:cNvSpPr txBox="1"/>
          <p:nvPr/>
        </p:nvSpPr>
        <p:spPr>
          <a:xfrm>
            <a:off x="723900" y="4446494"/>
            <a:ext cx="5533465" cy="369332"/>
          </a:xfrm>
          <a:prstGeom prst="rect">
            <a:avLst/>
          </a:prstGeom>
          <a:noFill/>
        </p:spPr>
        <p:txBody>
          <a:bodyPr wrap="square" rtlCol="0">
            <a:spAutoFit/>
          </a:bodyPr>
          <a:lstStyle/>
          <a:p>
            <a:r>
              <a:rPr lang="en-IN" dirty="0"/>
              <a:t>Learn from experience </a:t>
            </a:r>
          </a:p>
        </p:txBody>
      </p:sp>
    </p:spTree>
    <p:extLst>
      <p:ext uri="{BB962C8B-B14F-4D97-AF65-F5344CB8AC3E}">
        <p14:creationId xmlns:p14="http://schemas.microsoft.com/office/powerpoint/2010/main" val="252943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54C2-A704-20CB-0A7C-5394DC1FADB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694497-6190-ED5D-6739-B872C4BC7647}"/>
              </a:ext>
            </a:extLst>
          </p:cNvPr>
          <p:cNvPicPr>
            <a:picLocks noGrp="1" noChangeAspect="1"/>
          </p:cNvPicPr>
          <p:nvPr>
            <p:ph idx="1"/>
          </p:nvPr>
        </p:nvPicPr>
        <p:blipFill>
          <a:blip r:embed="rId2"/>
          <a:stretch>
            <a:fillRect/>
          </a:stretch>
        </p:blipFill>
        <p:spPr>
          <a:xfrm>
            <a:off x="747252" y="47967"/>
            <a:ext cx="9920748" cy="6128996"/>
          </a:xfrm>
        </p:spPr>
      </p:pic>
    </p:spTree>
    <p:extLst>
      <p:ext uri="{BB962C8B-B14F-4D97-AF65-F5344CB8AC3E}">
        <p14:creationId xmlns:p14="http://schemas.microsoft.com/office/powerpoint/2010/main" val="3288159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t>
            </a:r>
            <a:r>
              <a:rPr lang="en-US" dirty="0">
                <a:solidFill>
                  <a:srgbClr val="FF0000"/>
                </a:solidFill>
              </a:rPr>
              <a:t>Applications </a:t>
            </a:r>
            <a:r>
              <a:rPr lang="en-US" dirty="0"/>
              <a:t>– Preparing to Model – Activities – Data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1368111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7E6E-7BC0-5B52-044E-232E81987D94}"/>
              </a:ext>
            </a:extLst>
          </p:cNvPr>
          <p:cNvSpPr>
            <a:spLocks noGrp="1"/>
          </p:cNvSpPr>
          <p:nvPr>
            <p:ph type="title"/>
          </p:nvPr>
        </p:nvSpPr>
        <p:spPr/>
        <p:txBody>
          <a:bodyPr/>
          <a:lstStyle/>
          <a:p>
            <a:r>
              <a:rPr lang="en-IN" b="1" dirty="0"/>
              <a:t>APPLICATIONS OF MACHINE LEARNING</a:t>
            </a:r>
          </a:p>
        </p:txBody>
      </p:sp>
      <p:sp>
        <p:nvSpPr>
          <p:cNvPr id="3" name="Content Placeholder 2">
            <a:extLst>
              <a:ext uri="{FF2B5EF4-FFF2-40B4-BE49-F238E27FC236}">
                <a16:creationId xmlns:a16="http://schemas.microsoft.com/office/drawing/2014/main" id="{C931DA04-8174-E7EE-D6FF-725BF638B6DB}"/>
              </a:ext>
            </a:extLst>
          </p:cNvPr>
          <p:cNvSpPr>
            <a:spLocks noGrp="1"/>
          </p:cNvSpPr>
          <p:nvPr>
            <p:ph idx="1"/>
          </p:nvPr>
        </p:nvSpPr>
        <p:spPr/>
        <p:txBody>
          <a:bodyPr>
            <a:normAutofit fontScale="55000" lnSpcReduction="20000"/>
          </a:bodyPr>
          <a:lstStyle/>
          <a:p>
            <a:r>
              <a:rPr lang="en-IN" b="1" dirty="0"/>
              <a:t>B</a:t>
            </a:r>
            <a:r>
              <a:rPr lang="en-IN" sz="2700" b="1" dirty="0"/>
              <a:t>anking and finance</a:t>
            </a:r>
          </a:p>
          <a:p>
            <a:r>
              <a:rPr lang="en-IN" sz="2700" b="1" dirty="0"/>
              <a:t>Insurance </a:t>
            </a:r>
          </a:p>
          <a:p>
            <a:r>
              <a:rPr lang="en-IN" sz="2700" b="1" dirty="0"/>
              <a:t>Healthcare</a:t>
            </a:r>
          </a:p>
          <a:p>
            <a:pPr>
              <a:lnSpc>
                <a:spcPct val="100000"/>
              </a:lnSpc>
            </a:pPr>
            <a:r>
              <a:rPr lang="en-IN" sz="2700" b="1" dirty="0"/>
              <a:t>Image Recognition</a:t>
            </a:r>
          </a:p>
          <a:p>
            <a:pPr>
              <a:lnSpc>
                <a:spcPct val="100000"/>
              </a:lnSpc>
            </a:pPr>
            <a:r>
              <a:rPr lang="en-IN" sz="2700" b="1" dirty="0"/>
              <a:t>Speech Recognition</a:t>
            </a:r>
          </a:p>
          <a:p>
            <a:pPr>
              <a:lnSpc>
                <a:spcPct val="100000"/>
              </a:lnSpc>
            </a:pPr>
            <a:r>
              <a:rPr lang="en-IN" sz="2700" b="1" dirty="0"/>
              <a:t>Traffic prediction</a:t>
            </a:r>
          </a:p>
          <a:p>
            <a:pPr>
              <a:lnSpc>
                <a:spcPct val="100000"/>
              </a:lnSpc>
            </a:pPr>
            <a:r>
              <a:rPr lang="en-IN" sz="2700" b="1" dirty="0"/>
              <a:t>Product recommendations</a:t>
            </a:r>
          </a:p>
          <a:p>
            <a:pPr>
              <a:lnSpc>
                <a:spcPct val="100000"/>
              </a:lnSpc>
            </a:pPr>
            <a:r>
              <a:rPr lang="en-IN" sz="2700" b="1" dirty="0"/>
              <a:t>Self-driving cars</a:t>
            </a:r>
          </a:p>
          <a:p>
            <a:pPr>
              <a:lnSpc>
                <a:spcPct val="100000"/>
              </a:lnSpc>
            </a:pPr>
            <a:r>
              <a:rPr lang="en-US" sz="2700" b="1" dirty="0"/>
              <a:t>Email Spam and Malware Filtering</a:t>
            </a:r>
          </a:p>
          <a:p>
            <a:pPr>
              <a:lnSpc>
                <a:spcPct val="100000"/>
              </a:lnSpc>
            </a:pPr>
            <a:r>
              <a:rPr lang="en-IN" sz="2700" b="1" dirty="0"/>
              <a:t>Virtual Personal Assistant</a:t>
            </a:r>
          </a:p>
          <a:p>
            <a:pPr>
              <a:lnSpc>
                <a:spcPct val="100000"/>
              </a:lnSpc>
            </a:pPr>
            <a:r>
              <a:rPr lang="en-IN" sz="2700" b="1" dirty="0"/>
              <a:t>Online Fraud Detection</a:t>
            </a:r>
          </a:p>
          <a:p>
            <a:pPr>
              <a:lnSpc>
                <a:spcPct val="100000"/>
              </a:lnSpc>
            </a:pPr>
            <a:r>
              <a:rPr lang="en-IN" sz="2700" b="1" dirty="0"/>
              <a:t>Stock Market </a:t>
            </a:r>
            <a:r>
              <a:rPr lang="en-IN" sz="2800" b="1" dirty="0"/>
              <a:t>trading</a:t>
            </a:r>
          </a:p>
          <a:p>
            <a:pPr>
              <a:lnSpc>
                <a:spcPct val="100000"/>
              </a:lnSpc>
            </a:pPr>
            <a:r>
              <a:rPr lang="en-IN" sz="2800" b="1" dirty="0"/>
              <a:t>Medical Diagnosis</a:t>
            </a:r>
          </a:p>
          <a:p>
            <a:pPr>
              <a:lnSpc>
                <a:spcPct val="100000"/>
              </a:lnSpc>
            </a:pPr>
            <a:r>
              <a:rPr lang="en-IN" sz="2800" b="1" dirty="0"/>
              <a:t>Automatic Language Translation</a:t>
            </a:r>
          </a:p>
          <a:p>
            <a:endParaRPr lang="en-IN" dirty="0"/>
          </a:p>
        </p:txBody>
      </p:sp>
    </p:spTree>
    <p:extLst>
      <p:ext uri="{BB962C8B-B14F-4D97-AF65-F5344CB8AC3E}">
        <p14:creationId xmlns:p14="http://schemas.microsoft.com/office/powerpoint/2010/main" val="3065280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a:t>
            </a:r>
            <a:r>
              <a:rPr lang="en-US" dirty="0">
                <a:solidFill>
                  <a:srgbClr val="FF0000"/>
                </a:solidFill>
              </a:rPr>
              <a:t>Preparing to Model </a:t>
            </a:r>
            <a:r>
              <a:rPr lang="en-US" dirty="0"/>
              <a:t>– Activities – Data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3769288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12B1-75B3-37C2-1AC4-FB1BAF7F97AF}"/>
              </a:ext>
            </a:extLst>
          </p:cNvPr>
          <p:cNvSpPr>
            <a:spLocks noGrp="1"/>
          </p:cNvSpPr>
          <p:nvPr>
            <p:ph type="title"/>
          </p:nvPr>
        </p:nvSpPr>
        <p:spPr/>
        <p:txBody>
          <a:bodyPr/>
          <a:lstStyle/>
          <a:p>
            <a:r>
              <a:rPr lang="en-IN" b="1" dirty="0"/>
              <a:t>Preparing to Model</a:t>
            </a:r>
          </a:p>
        </p:txBody>
      </p:sp>
      <p:sp>
        <p:nvSpPr>
          <p:cNvPr id="3" name="Content Placeholder 2">
            <a:extLst>
              <a:ext uri="{FF2B5EF4-FFF2-40B4-BE49-F238E27FC236}">
                <a16:creationId xmlns:a16="http://schemas.microsoft.com/office/drawing/2014/main" id="{951BFC4C-D155-256F-7437-D8D5B1B983D1}"/>
              </a:ext>
            </a:extLst>
          </p:cNvPr>
          <p:cNvSpPr>
            <a:spLocks noGrp="1"/>
          </p:cNvSpPr>
          <p:nvPr>
            <p:ph idx="1"/>
          </p:nvPr>
        </p:nvSpPr>
        <p:spPr/>
        <p:txBody>
          <a:bodyPr>
            <a:normAutofit fontScale="85000" lnSpcReduction="20000"/>
          </a:bodyPr>
          <a:lstStyle/>
          <a:p>
            <a:r>
              <a:rPr lang="en-IN" b="1" dirty="0"/>
              <a:t>MACHINE LEARNING ACTIVITIES</a:t>
            </a:r>
          </a:p>
          <a:p>
            <a:r>
              <a:rPr lang="en-US" dirty="0"/>
              <a:t>Following are the typical preparation activities done once the input data comes into the machine learning system: </a:t>
            </a:r>
          </a:p>
          <a:p>
            <a:pPr lvl="1"/>
            <a:r>
              <a:rPr lang="en-US" u="sng" dirty="0"/>
              <a:t>Understand the type of data </a:t>
            </a:r>
            <a:r>
              <a:rPr lang="en-US" dirty="0"/>
              <a:t>in the given input data set.</a:t>
            </a:r>
          </a:p>
          <a:p>
            <a:pPr lvl="1"/>
            <a:r>
              <a:rPr lang="en-US" u="sng" dirty="0"/>
              <a:t> Explore the data to unders</a:t>
            </a:r>
            <a:r>
              <a:rPr lang="en-US" dirty="0"/>
              <a:t>tand the nature and quality. </a:t>
            </a:r>
          </a:p>
          <a:p>
            <a:pPr lvl="1"/>
            <a:r>
              <a:rPr lang="en-US" dirty="0"/>
              <a:t>Explore </a:t>
            </a:r>
            <a:r>
              <a:rPr lang="en-US" u="sng" dirty="0"/>
              <a:t>the relationships </a:t>
            </a:r>
            <a:r>
              <a:rPr lang="en-US" dirty="0"/>
              <a:t>amongst the data elements, e.g. inter-feature relationship. </a:t>
            </a:r>
          </a:p>
          <a:p>
            <a:pPr lvl="1"/>
            <a:r>
              <a:rPr lang="en-US" u="sng" dirty="0"/>
              <a:t>Find potential issues in data</a:t>
            </a:r>
            <a:r>
              <a:rPr lang="en-US" dirty="0"/>
              <a:t>. </a:t>
            </a:r>
            <a:endParaRPr lang="en-IN" b="1" dirty="0"/>
          </a:p>
          <a:p>
            <a:pPr lvl="1"/>
            <a:r>
              <a:rPr lang="en-US" u="sng" dirty="0"/>
              <a:t>Do the necessary remediatio</a:t>
            </a:r>
            <a:r>
              <a:rPr lang="en-US" dirty="0"/>
              <a:t>n, e.g. impute missing data values, etc., if needed. </a:t>
            </a:r>
          </a:p>
          <a:p>
            <a:pPr lvl="1"/>
            <a:r>
              <a:rPr lang="en-US" dirty="0"/>
              <a:t>Apply </a:t>
            </a:r>
            <a:r>
              <a:rPr lang="en-US" u="sng" dirty="0"/>
              <a:t>pre-processing steps</a:t>
            </a:r>
            <a:r>
              <a:rPr lang="en-US" dirty="0"/>
              <a:t>, as necessary. </a:t>
            </a:r>
          </a:p>
          <a:p>
            <a:pPr lvl="1"/>
            <a:r>
              <a:rPr lang="en-US" dirty="0"/>
              <a:t>Once the data is prepared for modelling, then the learning tasks start off. As a part of it, do the following activities:</a:t>
            </a:r>
          </a:p>
          <a:p>
            <a:pPr lvl="2"/>
            <a:r>
              <a:rPr lang="en-US" dirty="0"/>
              <a:t> The input data is first divided into parts – </a:t>
            </a:r>
            <a:r>
              <a:rPr lang="en-US" u="sng" dirty="0"/>
              <a:t>the training data and the test data (called holdout). This step is applicable for supervised learning only. </a:t>
            </a:r>
          </a:p>
          <a:p>
            <a:pPr lvl="2"/>
            <a:r>
              <a:rPr lang="en-US" dirty="0"/>
              <a:t>Consider different </a:t>
            </a:r>
            <a:r>
              <a:rPr lang="en-US" u="sng" dirty="0"/>
              <a:t>models or learning algorithms </a:t>
            </a:r>
            <a:r>
              <a:rPr lang="en-US" dirty="0"/>
              <a:t>for selection. </a:t>
            </a:r>
          </a:p>
          <a:p>
            <a:pPr lvl="2"/>
            <a:r>
              <a:rPr lang="en-US" u="sng" dirty="0"/>
              <a:t>Train the model based on the training data for supervised learning problem and apply to unknown data. Directly apply the chosen unsupervised model on the input data for unsupervised learning problem</a:t>
            </a:r>
            <a:endParaRPr lang="en-IN" b="1" u="sng" dirty="0"/>
          </a:p>
        </p:txBody>
      </p:sp>
    </p:spTree>
    <p:extLst>
      <p:ext uri="{BB962C8B-B14F-4D97-AF65-F5344CB8AC3E}">
        <p14:creationId xmlns:p14="http://schemas.microsoft.com/office/powerpoint/2010/main" val="3097396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8247-5F60-B448-C6DB-6D2024C1162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5879229-381E-DBAA-42E1-6EE616C42AA7}"/>
              </a:ext>
            </a:extLst>
          </p:cNvPr>
          <p:cNvPicPr>
            <a:picLocks noGrp="1" noChangeAspect="1"/>
          </p:cNvPicPr>
          <p:nvPr>
            <p:ph idx="1"/>
          </p:nvPr>
        </p:nvPicPr>
        <p:blipFill>
          <a:blip r:embed="rId2"/>
          <a:stretch>
            <a:fillRect/>
          </a:stretch>
        </p:blipFill>
        <p:spPr>
          <a:xfrm>
            <a:off x="838200" y="277290"/>
            <a:ext cx="8329556" cy="5899673"/>
          </a:xfrm>
        </p:spPr>
      </p:pic>
    </p:spTree>
    <p:extLst>
      <p:ext uri="{BB962C8B-B14F-4D97-AF65-F5344CB8AC3E}">
        <p14:creationId xmlns:p14="http://schemas.microsoft.com/office/powerpoint/2010/main" val="1785821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t>
            </a:r>
            <a:r>
              <a:rPr lang="en-US" dirty="0">
                <a:solidFill>
                  <a:srgbClr val="FF0000"/>
                </a:solidFill>
              </a:rPr>
              <a:t>Activities</a:t>
            </a:r>
            <a:r>
              <a:rPr lang="en-US" dirty="0"/>
              <a:t> – Data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4117921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BEEC-0884-9DDF-DC5A-CD04D3C51EE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F256CE2-DB30-8F83-8814-01D509852C36}"/>
              </a:ext>
            </a:extLst>
          </p:cNvPr>
          <p:cNvPicPr>
            <a:picLocks noGrp="1" noChangeAspect="1"/>
          </p:cNvPicPr>
          <p:nvPr>
            <p:ph idx="1"/>
          </p:nvPr>
        </p:nvPicPr>
        <p:blipFill>
          <a:blip r:embed="rId2"/>
          <a:stretch>
            <a:fillRect/>
          </a:stretch>
        </p:blipFill>
        <p:spPr>
          <a:xfrm>
            <a:off x="1120877" y="-78184"/>
            <a:ext cx="9153833" cy="6255147"/>
          </a:xfrm>
        </p:spPr>
      </p:pic>
    </p:spTree>
    <p:extLst>
      <p:ext uri="{BB962C8B-B14F-4D97-AF65-F5344CB8AC3E}">
        <p14:creationId xmlns:p14="http://schemas.microsoft.com/office/powerpoint/2010/main" val="671264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a:t>
            </a:r>
            <a:r>
              <a:rPr lang="en-US" dirty="0">
                <a:solidFill>
                  <a:srgbClr val="FF0000"/>
                </a:solidFill>
              </a:rPr>
              <a:t>Data</a:t>
            </a:r>
            <a:r>
              <a:rPr lang="en-US" dirty="0"/>
              <a:t> – Exploring structure of Data –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31984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9C04-CD9D-78A7-7B08-E2714398A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879553-FB78-2701-28EB-74A447BC92CC}"/>
              </a:ext>
            </a:extLst>
          </p:cNvPr>
          <p:cNvSpPr>
            <a:spLocks noGrp="1"/>
          </p:cNvSpPr>
          <p:nvPr>
            <p:ph idx="1"/>
          </p:nvPr>
        </p:nvSpPr>
        <p:spPr/>
        <p:txBody>
          <a:bodyPr/>
          <a:lstStyle/>
          <a:p>
            <a:r>
              <a:rPr lang="en-US" dirty="0"/>
              <a:t>The basic machine learning process can be divided into three parts. </a:t>
            </a:r>
          </a:p>
          <a:p>
            <a:r>
              <a:rPr lang="en-US" dirty="0"/>
              <a:t>1. Data Input: Past data or information is utilized as a basis for future decision-making </a:t>
            </a:r>
          </a:p>
          <a:p>
            <a:r>
              <a:rPr lang="en-US" dirty="0"/>
              <a:t>2. Abstraction: The input data is represented in a broader way through the underlying algorithm </a:t>
            </a:r>
          </a:p>
          <a:p>
            <a:r>
              <a:rPr lang="en-US" dirty="0"/>
              <a:t>3. Generalization: The abstracted representation is generalized to form a framework for making decisions</a:t>
            </a:r>
            <a:endParaRPr lang="en-IN" dirty="0"/>
          </a:p>
          <a:p>
            <a:endParaRPr lang="en-IN" dirty="0"/>
          </a:p>
        </p:txBody>
      </p:sp>
    </p:spTree>
    <p:extLst>
      <p:ext uri="{BB962C8B-B14F-4D97-AF65-F5344CB8AC3E}">
        <p14:creationId xmlns:p14="http://schemas.microsoft.com/office/powerpoint/2010/main" val="3122218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611B-3D14-57C5-EDCC-148DD7563CE6}"/>
              </a:ext>
            </a:extLst>
          </p:cNvPr>
          <p:cNvSpPr>
            <a:spLocks noGrp="1"/>
          </p:cNvSpPr>
          <p:nvPr>
            <p:ph type="title"/>
          </p:nvPr>
        </p:nvSpPr>
        <p:spPr/>
        <p:txBody>
          <a:bodyPr/>
          <a:lstStyle/>
          <a:p>
            <a:r>
              <a:rPr lang="en-US" b="1" dirty="0"/>
              <a:t>BASIC TYPES OF DATA IN MACHINE LEARNING</a:t>
            </a:r>
            <a:endParaRPr lang="en-IN" b="1" dirty="0"/>
          </a:p>
        </p:txBody>
      </p:sp>
      <p:sp>
        <p:nvSpPr>
          <p:cNvPr id="3" name="Content Placeholder 2">
            <a:extLst>
              <a:ext uri="{FF2B5EF4-FFF2-40B4-BE49-F238E27FC236}">
                <a16:creationId xmlns:a16="http://schemas.microsoft.com/office/drawing/2014/main" id="{2DE51FFC-7DB7-4A0C-8175-491F484FE373}"/>
              </a:ext>
            </a:extLst>
          </p:cNvPr>
          <p:cNvSpPr>
            <a:spLocks noGrp="1"/>
          </p:cNvSpPr>
          <p:nvPr>
            <p:ph idx="1"/>
          </p:nvPr>
        </p:nvSpPr>
        <p:spPr/>
        <p:txBody>
          <a:bodyPr/>
          <a:lstStyle/>
          <a:p>
            <a:r>
              <a:rPr lang="en-US" dirty="0"/>
              <a:t>A data set is a collection of related information or records. </a:t>
            </a:r>
          </a:p>
          <a:p>
            <a:r>
              <a:rPr lang="en-US" dirty="0"/>
              <a:t>Each row of a data set is called a record.</a:t>
            </a:r>
          </a:p>
          <a:p>
            <a:r>
              <a:rPr lang="en-US" dirty="0"/>
              <a:t>Each data set also has multiple attributes, each of which gives information on a specific characteristic. </a:t>
            </a:r>
            <a:endParaRPr lang="en-IN" dirty="0"/>
          </a:p>
        </p:txBody>
      </p:sp>
    </p:spTree>
    <p:extLst>
      <p:ext uri="{BB962C8B-B14F-4D97-AF65-F5344CB8AC3E}">
        <p14:creationId xmlns:p14="http://schemas.microsoft.com/office/powerpoint/2010/main" val="2700422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D6F-355C-F4C0-87AA-6FE9F1D862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519D7D-2512-AB66-17C6-E14849FFD9E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9721460-8452-C7EE-9FA6-868DABC20138}"/>
              </a:ext>
            </a:extLst>
          </p:cNvPr>
          <p:cNvPicPr>
            <a:picLocks noChangeAspect="1"/>
          </p:cNvPicPr>
          <p:nvPr/>
        </p:nvPicPr>
        <p:blipFill>
          <a:blip r:embed="rId2"/>
          <a:stretch>
            <a:fillRect/>
          </a:stretch>
        </p:blipFill>
        <p:spPr>
          <a:xfrm>
            <a:off x="2880852" y="288151"/>
            <a:ext cx="6263148" cy="6079674"/>
          </a:xfrm>
          <a:prstGeom prst="rect">
            <a:avLst/>
          </a:prstGeom>
        </p:spPr>
      </p:pic>
    </p:spTree>
    <p:extLst>
      <p:ext uri="{BB962C8B-B14F-4D97-AF65-F5344CB8AC3E}">
        <p14:creationId xmlns:p14="http://schemas.microsoft.com/office/powerpoint/2010/main" val="1260019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153CA-AEC7-1661-8E40-FDF6874DD4AD}"/>
              </a:ext>
            </a:extLst>
          </p:cNvPr>
          <p:cNvSpPr>
            <a:spLocks noGrp="1"/>
          </p:cNvSpPr>
          <p:nvPr>
            <p:ph idx="1"/>
          </p:nvPr>
        </p:nvSpPr>
        <p:spPr>
          <a:xfrm>
            <a:off x="838200" y="619432"/>
            <a:ext cx="10515600" cy="5557531"/>
          </a:xfrm>
        </p:spPr>
        <p:txBody>
          <a:bodyPr/>
          <a:lstStyle/>
          <a:p>
            <a:r>
              <a:rPr lang="en-US" dirty="0"/>
              <a:t>Data can broadly be divided into following two types: </a:t>
            </a:r>
          </a:p>
          <a:p>
            <a:r>
              <a:rPr lang="en-US" dirty="0"/>
              <a:t>1. Qualitative data </a:t>
            </a:r>
          </a:p>
          <a:p>
            <a:r>
              <a:rPr lang="en-US" dirty="0"/>
              <a:t>2. Quantitative data </a:t>
            </a:r>
          </a:p>
          <a:p>
            <a:r>
              <a:rPr lang="en-US" dirty="0"/>
              <a:t>Qualitative data provides information</a:t>
            </a:r>
            <a:r>
              <a:rPr lang="en-US" u="sng" dirty="0"/>
              <a:t> about the quality of an object or information </a:t>
            </a:r>
            <a:r>
              <a:rPr lang="en-US" dirty="0"/>
              <a:t>which cannot be measured.</a:t>
            </a:r>
          </a:p>
          <a:p>
            <a:r>
              <a:rPr lang="en-US" dirty="0"/>
              <a:t>Qualitative data is also called </a:t>
            </a:r>
            <a:r>
              <a:rPr lang="en-US" b="1" dirty="0"/>
              <a:t>categorical data.</a:t>
            </a:r>
          </a:p>
          <a:p>
            <a:r>
              <a:rPr lang="en-US" dirty="0"/>
              <a:t>Qualitative data can be further subdivided into two types as follows: 1. Nominal data 2. Ordinal data </a:t>
            </a:r>
          </a:p>
          <a:p>
            <a:endParaRPr lang="en-IN" dirty="0"/>
          </a:p>
        </p:txBody>
      </p:sp>
    </p:spTree>
    <p:extLst>
      <p:ext uri="{BB962C8B-B14F-4D97-AF65-F5344CB8AC3E}">
        <p14:creationId xmlns:p14="http://schemas.microsoft.com/office/powerpoint/2010/main" val="107078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F0E4A-88BE-772C-8DAB-1A669A95AFBE}"/>
              </a:ext>
            </a:extLst>
          </p:cNvPr>
          <p:cNvSpPr>
            <a:spLocks noGrp="1"/>
          </p:cNvSpPr>
          <p:nvPr>
            <p:ph idx="1"/>
          </p:nvPr>
        </p:nvSpPr>
        <p:spPr>
          <a:xfrm>
            <a:off x="838200" y="560439"/>
            <a:ext cx="10515600" cy="5390382"/>
          </a:xfrm>
        </p:spPr>
        <p:txBody>
          <a:bodyPr>
            <a:normAutofit/>
          </a:bodyPr>
          <a:lstStyle/>
          <a:p>
            <a:r>
              <a:rPr lang="en-US" u="sng" dirty="0"/>
              <a:t>Nominal data </a:t>
            </a:r>
            <a:r>
              <a:rPr lang="en-US" dirty="0"/>
              <a:t>is one which has </a:t>
            </a:r>
            <a:r>
              <a:rPr lang="en-US" u="sng" dirty="0"/>
              <a:t>no numeric value</a:t>
            </a:r>
            <a:r>
              <a:rPr lang="en-US" dirty="0"/>
              <a:t>, but a named value. It is used for assigning named values to attributes. </a:t>
            </a:r>
          </a:p>
          <a:p>
            <a:r>
              <a:rPr lang="en-US" dirty="0"/>
              <a:t>Nominal values </a:t>
            </a:r>
            <a:r>
              <a:rPr lang="en-US" u="sng" dirty="0"/>
              <a:t>cannot be quantified. </a:t>
            </a:r>
            <a:r>
              <a:rPr lang="en-US" dirty="0"/>
              <a:t>Examples of nominal data are </a:t>
            </a:r>
          </a:p>
          <a:p>
            <a:pPr marL="0" indent="0">
              <a:buNone/>
            </a:pPr>
            <a:r>
              <a:rPr lang="en-US" dirty="0"/>
              <a:t>1. Blood group: A, B, O, AB, etc. </a:t>
            </a:r>
          </a:p>
          <a:p>
            <a:pPr marL="0" indent="0">
              <a:buNone/>
            </a:pPr>
            <a:r>
              <a:rPr lang="en-US" dirty="0"/>
              <a:t>2. Nationality: Indian, American, British, etc.</a:t>
            </a:r>
          </a:p>
          <a:p>
            <a:pPr marL="0" indent="0">
              <a:buNone/>
            </a:pPr>
            <a:r>
              <a:rPr lang="en-US" dirty="0"/>
              <a:t> 3. Gender: Male, Female, Other </a:t>
            </a:r>
          </a:p>
          <a:p>
            <a:pPr marL="0" indent="0">
              <a:buNone/>
            </a:pPr>
            <a:r>
              <a:rPr lang="en-US" dirty="0"/>
              <a:t>It is obvious, </a:t>
            </a:r>
            <a:r>
              <a:rPr lang="en-US" u="sng" dirty="0"/>
              <a:t>mathematical operations </a:t>
            </a:r>
            <a:r>
              <a:rPr lang="en-US" dirty="0"/>
              <a:t>such as addition, subtraction, multiplication, etc. </a:t>
            </a:r>
            <a:r>
              <a:rPr lang="en-US" u="sng" dirty="0"/>
              <a:t>cannot be performed </a:t>
            </a:r>
            <a:r>
              <a:rPr lang="en-US" dirty="0"/>
              <a:t>on nominal data. For that reason, </a:t>
            </a:r>
            <a:r>
              <a:rPr lang="en-US" u="sng" dirty="0"/>
              <a:t>statistical functions </a:t>
            </a:r>
            <a:r>
              <a:rPr lang="en-US" dirty="0"/>
              <a:t>such as mean, variance, etc. can also not be applied on nominal data. a basic </a:t>
            </a:r>
            <a:r>
              <a:rPr lang="en-US" u="sng" dirty="0"/>
              <a:t>count is possible</a:t>
            </a:r>
            <a:r>
              <a:rPr lang="en-US" dirty="0"/>
              <a:t>.</a:t>
            </a:r>
            <a:endParaRPr lang="en-IN" dirty="0"/>
          </a:p>
        </p:txBody>
      </p:sp>
    </p:spTree>
    <p:extLst>
      <p:ext uri="{BB962C8B-B14F-4D97-AF65-F5344CB8AC3E}">
        <p14:creationId xmlns:p14="http://schemas.microsoft.com/office/powerpoint/2010/main" val="721964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4B0828-31E2-F64A-1C62-A26CAC5EFA21}"/>
              </a:ext>
            </a:extLst>
          </p:cNvPr>
          <p:cNvSpPr>
            <a:spLocks noGrp="1"/>
          </p:cNvSpPr>
          <p:nvPr>
            <p:ph idx="1"/>
          </p:nvPr>
        </p:nvSpPr>
        <p:spPr>
          <a:xfrm>
            <a:off x="838200" y="678426"/>
            <a:ext cx="10515600" cy="5498537"/>
          </a:xfrm>
        </p:spPr>
        <p:txBody>
          <a:bodyPr>
            <a:normAutofit fontScale="92500" lnSpcReduction="10000"/>
          </a:bodyPr>
          <a:lstStyle/>
          <a:p>
            <a:r>
              <a:rPr lang="en-US" b="1" dirty="0"/>
              <a:t>Ordinal data</a:t>
            </a:r>
            <a:r>
              <a:rPr lang="en-US" dirty="0"/>
              <a:t>, in addition to possessing the properties of nominal data, can also be naturally ordered. </a:t>
            </a:r>
          </a:p>
          <a:p>
            <a:pPr algn="just"/>
            <a:r>
              <a:rPr lang="en-US" dirty="0"/>
              <a:t>This means ordinal data also assigns named values to attributes but unlike nominal data, they can be </a:t>
            </a:r>
            <a:r>
              <a:rPr lang="en-US" u="sng" dirty="0"/>
              <a:t>arranged in a sequence of increasing or decreasing value</a:t>
            </a:r>
            <a:r>
              <a:rPr lang="en-US" dirty="0"/>
              <a:t> so that we can say whether </a:t>
            </a:r>
            <a:r>
              <a:rPr lang="en-US" u="sng" dirty="0"/>
              <a:t>a value is better than or greater than another value</a:t>
            </a:r>
            <a:r>
              <a:rPr lang="en-US" dirty="0"/>
              <a:t>. </a:t>
            </a:r>
          </a:p>
          <a:p>
            <a:pPr algn="just"/>
            <a:r>
              <a:rPr lang="en-US" dirty="0"/>
              <a:t>Like nominal data, </a:t>
            </a:r>
            <a:r>
              <a:rPr lang="en-US" u="sng" dirty="0"/>
              <a:t>basic counting is possible </a:t>
            </a:r>
            <a:r>
              <a:rPr lang="en-US" dirty="0"/>
              <a:t>for ordinal data. Hence, the mode can be identified</a:t>
            </a:r>
            <a:r>
              <a:rPr lang="en-US" u="sng" dirty="0"/>
              <a:t>. Since ordering is possible in case of ordinal data, median, and quartiles can be identified in addition</a:t>
            </a:r>
            <a:r>
              <a:rPr lang="en-US" dirty="0"/>
              <a:t>. Mean can still not be calculated. </a:t>
            </a:r>
          </a:p>
          <a:p>
            <a:pPr algn="just"/>
            <a:r>
              <a:rPr lang="en-US" dirty="0"/>
              <a:t>Examples of ordinal data are </a:t>
            </a:r>
          </a:p>
          <a:p>
            <a:pPr marL="0" indent="0" algn="just">
              <a:buNone/>
            </a:pPr>
            <a:r>
              <a:rPr lang="en-US" dirty="0"/>
              <a:t>1. Customer satisfaction: ‘Very Happy’, ‘Happy’, ‘Unhappy’, etc.</a:t>
            </a:r>
          </a:p>
          <a:p>
            <a:pPr marL="0" indent="0" algn="just">
              <a:buNone/>
            </a:pPr>
            <a:r>
              <a:rPr lang="en-US" dirty="0"/>
              <a:t>2. Grades: A, B, C, etc. </a:t>
            </a:r>
          </a:p>
          <a:p>
            <a:pPr marL="0" indent="0" algn="just">
              <a:buNone/>
            </a:pPr>
            <a:r>
              <a:rPr lang="en-US" dirty="0"/>
              <a:t>3. Hardness of Metal: ‘Very Hard’, ‘Hard’, ‘Soft’, etc. </a:t>
            </a:r>
            <a:endParaRPr lang="en-IN" dirty="0"/>
          </a:p>
        </p:txBody>
      </p:sp>
    </p:spTree>
    <p:extLst>
      <p:ext uri="{BB962C8B-B14F-4D97-AF65-F5344CB8AC3E}">
        <p14:creationId xmlns:p14="http://schemas.microsoft.com/office/powerpoint/2010/main" val="2972168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AAAA4-8629-126E-4FE4-7038227CD8CB}"/>
              </a:ext>
            </a:extLst>
          </p:cNvPr>
          <p:cNvSpPr>
            <a:spLocks noGrp="1"/>
          </p:cNvSpPr>
          <p:nvPr>
            <p:ph idx="1"/>
          </p:nvPr>
        </p:nvSpPr>
        <p:spPr>
          <a:xfrm>
            <a:off x="838200" y="796413"/>
            <a:ext cx="10515600" cy="5380550"/>
          </a:xfrm>
        </p:spPr>
        <p:txBody>
          <a:bodyPr>
            <a:normAutofit lnSpcReduction="10000"/>
          </a:bodyPr>
          <a:lstStyle/>
          <a:p>
            <a:r>
              <a:rPr lang="en-US" b="1" dirty="0"/>
              <a:t>Quantitative data </a:t>
            </a:r>
            <a:r>
              <a:rPr lang="en-US" dirty="0"/>
              <a:t>relates to information about the quantity of an object – </a:t>
            </a:r>
            <a:r>
              <a:rPr lang="en-US" u="sng" dirty="0"/>
              <a:t>hence it can be measured</a:t>
            </a:r>
            <a:r>
              <a:rPr lang="en-US" dirty="0"/>
              <a:t>.</a:t>
            </a:r>
          </a:p>
          <a:p>
            <a:r>
              <a:rPr lang="en-US" dirty="0"/>
              <a:t>Quantitative data is also termed as numeric data. There are two types of quantitative data: </a:t>
            </a:r>
          </a:p>
          <a:p>
            <a:pPr marL="0" indent="0">
              <a:buNone/>
            </a:pPr>
            <a:r>
              <a:rPr lang="en-US" dirty="0"/>
              <a:t>1. Interval data </a:t>
            </a:r>
          </a:p>
          <a:p>
            <a:pPr marL="0" indent="0">
              <a:buNone/>
            </a:pPr>
            <a:r>
              <a:rPr lang="en-US" dirty="0"/>
              <a:t>2. Ratio data</a:t>
            </a:r>
          </a:p>
          <a:p>
            <a:pPr marL="0" indent="0" algn="just">
              <a:buNone/>
            </a:pPr>
            <a:r>
              <a:rPr lang="en-US" b="1" dirty="0"/>
              <a:t>Interval data </a:t>
            </a:r>
            <a:r>
              <a:rPr lang="en-US" dirty="0"/>
              <a:t>is numeric data for which not only the order is known, but the </a:t>
            </a:r>
            <a:r>
              <a:rPr lang="en-US" u="sng" dirty="0"/>
              <a:t>exact difference between values</a:t>
            </a:r>
            <a:r>
              <a:rPr lang="en-US" dirty="0"/>
              <a:t> is also known. An ideal example of interval data is Celsius temperature.</a:t>
            </a:r>
          </a:p>
          <a:p>
            <a:pPr marL="0" indent="0" algn="just">
              <a:buNone/>
            </a:pPr>
            <a:r>
              <a:rPr lang="en-US" dirty="0"/>
              <a:t>For interval data, mathematical operations such as addition and subtraction are possible. For that reason, for interval data, </a:t>
            </a:r>
            <a:r>
              <a:rPr lang="en-US" u="sng" dirty="0"/>
              <a:t>the central tendency can be measured by mean, median, or mode. Standard deviation </a:t>
            </a:r>
            <a:r>
              <a:rPr lang="en-US" dirty="0"/>
              <a:t>can also be calculated.</a:t>
            </a:r>
            <a:endParaRPr lang="en-IN" dirty="0"/>
          </a:p>
        </p:txBody>
      </p:sp>
    </p:spTree>
    <p:extLst>
      <p:ext uri="{BB962C8B-B14F-4D97-AF65-F5344CB8AC3E}">
        <p14:creationId xmlns:p14="http://schemas.microsoft.com/office/powerpoint/2010/main" val="3348893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9A3442-CDC2-0DB1-EE67-611C4F117BD5}"/>
              </a:ext>
            </a:extLst>
          </p:cNvPr>
          <p:cNvSpPr>
            <a:spLocks noGrp="1"/>
          </p:cNvSpPr>
          <p:nvPr>
            <p:ph idx="1"/>
          </p:nvPr>
        </p:nvSpPr>
        <p:spPr>
          <a:xfrm>
            <a:off x="838200" y="530942"/>
            <a:ext cx="10515600" cy="5646021"/>
          </a:xfrm>
        </p:spPr>
        <p:txBody>
          <a:bodyPr/>
          <a:lstStyle/>
          <a:p>
            <a:pPr algn="just"/>
            <a:r>
              <a:rPr lang="en-US" b="1" dirty="0"/>
              <a:t>Ratio data </a:t>
            </a:r>
            <a:r>
              <a:rPr lang="en-US" dirty="0"/>
              <a:t>represents numeric data for which exact value can be measured.</a:t>
            </a:r>
          </a:p>
          <a:p>
            <a:pPr algn="just"/>
            <a:r>
              <a:rPr lang="en-US" dirty="0"/>
              <a:t> Absolute zero is available for ratio data. Also, these variables can be added, subtracted, multiplied, or divided. </a:t>
            </a:r>
          </a:p>
          <a:p>
            <a:pPr algn="just"/>
            <a:r>
              <a:rPr lang="en-US" dirty="0"/>
              <a:t>The central tendency can be measured </a:t>
            </a:r>
            <a:r>
              <a:rPr lang="en-US" u="sng" dirty="0"/>
              <a:t>by mean, median, or mode and methods of dispersion such as standard deviation</a:t>
            </a:r>
            <a:r>
              <a:rPr lang="en-US" dirty="0"/>
              <a:t>. Examples of ratio </a:t>
            </a:r>
            <a:r>
              <a:rPr lang="en-US" u="sng" dirty="0"/>
              <a:t>data include height, weight, age, salary</a:t>
            </a:r>
            <a:r>
              <a:rPr lang="en-US" dirty="0"/>
              <a:t>, etc. </a:t>
            </a:r>
            <a:endParaRPr lang="en-IN" dirty="0"/>
          </a:p>
        </p:txBody>
      </p:sp>
      <p:pic>
        <p:nvPicPr>
          <p:cNvPr id="7" name="Picture 6">
            <a:extLst>
              <a:ext uri="{FF2B5EF4-FFF2-40B4-BE49-F238E27FC236}">
                <a16:creationId xmlns:a16="http://schemas.microsoft.com/office/drawing/2014/main" id="{93151475-857E-611D-32BD-90170124763F}"/>
              </a:ext>
            </a:extLst>
          </p:cNvPr>
          <p:cNvPicPr>
            <a:picLocks noChangeAspect="1"/>
          </p:cNvPicPr>
          <p:nvPr/>
        </p:nvPicPr>
        <p:blipFill>
          <a:blip r:embed="rId2"/>
          <a:stretch>
            <a:fillRect/>
          </a:stretch>
        </p:blipFill>
        <p:spPr>
          <a:xfrm>
            <a:off x="3439600" y="3838575"/>
            <a:ext cx="6296025" cy="3019425"/>
          </a:xfrm>
          <a:prstGeom prst="rect">
            <a:avLst/>
          </a:prstGeom>
        </p:spPr>
      </p:pic>
    </p:spTree>
    <p:extLst>
      <p:ext uri="{BB962C8B-B14F-4D97-AF65-F5344CB8AC3E}">
        <p14:creationId xmlns:p14="http://schemas.microsoft.com/office/powerpoint/2010/main" val="3255708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D79039-745C-CA10-32F0-6474B4A828C8}"/>
              </a:ext>
            </a:extLst>
          </p:cNvPr>
          <p:cNvSpPr>
            <a:spLocks noGrp="1"/>
          </p:cNvSpPr>
          <p:nvPr>
            <p:ph idx="1"/>
          </p:nvPr>
        </p:nvSpPr>
        <p:spPr>
          <a:xfrm>
            <a:off x="838200" y="501445"/>
            <a:ext cx="10515600" cy="5675518"/>
          </a:xfrm>
        </p:spPr>
        <p:txBody>
          <a:bodyPr>
            <a:normAutofit/>
          </a:bodyPr>
          <a:lstStyle/>
          <a:p>
            <a:r>
              <a:rPr lang="en-US" dirty="0"/>
              <a:t>The attributes can be either discrete or continuous based on this factor.</a:t>
            </a:r>
          </a:p>
          <a:p>
            <a:pPr algn="just"/>
            <a:r>
              <a:rPr lang="en-US" b="1" dirty="0"/>
              <a:t>Discrete attributes </a:t>
            </a:r>
            <a:r>
              <a:rPr lang="en-US" dirty="0"/>
              <a:t>can assume a </a:t>
            </a:r>
            <a:r>
              <a:rPr lang="en-US" u="sng" dirty="0"/>
              <a:t>finite or countably infinite number </a:t>
            </a:r>
            <a:r>
              <a:rPr lang="en-US" dirty="0"/>
              <a:t>of values. Nominal attributes such as roll number, street number, pin code, etc. can have a finite number of values whereas numeric attributes such as count, rank of students, etc. can have countably infinite values. </a:t>
            </a:r>
            <a:r>
              <a:rPr lang="en-US" u="sng" dirty="0"/>
              <a:t>A special type of discrete attribute which can assume two values only is called binary attribute</a:t>
            </a:r>
            <a:r>
              <a:rPr lang="en-US" dirty="0"/>
              <a:t>. Examples of binary attribute include male/ female, positive/negative, yes/no, etc. </a:t>
            </a:r>
          </a:p>
          <a:p>
            <a:pPr algn="just"/>
            <a:r>
              <a:rPr lang="en-US" b="1" dirty="0"/>
              <a:t>Continuous attributes </a:t>
            </a:r>
            <a:r>
              <a:rPr lang="en-US" dirty="0"/>
              <a:t>can assume </a:t>
            </a:r>
            <a:r>
              <a:rPr lang="en-US" u="sng" dirty="0"/>
              <a:t>any possible value which is a real number</a:t>
            </a:r>
            <a:r>
              <a:rPr lang="en-US" dirty="0"/>
              <a:t>. Examples of continuous attribute include length, height, weight, price, etc.</a:t>
            </a:r>
            <a:endParaRPr lang="en-IN" dirty="0"/>
          </a:p>
        </p:txBody>
      </p:sp>
    </p:spTree>
    <p:extLst>
      <p:ext uri="{BB962C8B-B14F-4D97-AF65-F5344CB8AC3E}">
        <p14:creationId xmlns:p14="http://schemas.microsoft.com/office/powerpoint/2010/main" val="3025838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34C3-7699-67CE-3509-4FAA9294C5E9}"/>
              </a:ext>
            </a:extLst>
          </p:cNvPr>
          <p:cNvSpPr>
            <a:spLocks noGrp="1"/>
          </p:cNvSpPr>
          <p:nvPr>
            <p:ph type="title"/>
          </p:nvPr>
        </p:nvSpPr>
        <p:spPr/>
        <p:txBody>
          <a:bodyPr/>
          <a:lstStyle/>
          <a:p>
            <a:r>
              <a:rPr lang="en-IN" dirty="0">
                <a:solidFill>
                  <a:srgbClr val="C00000"/>
                </a:solidFill>
              </a:rPr>
              <a:t>Data Types</a:t>
            </a:r>
          </a:p>
        </p:txBody>
      </p:sp>
      <p:sp>
        <p:nvSpPr>
          <p:cNvPr id="3" name="Content Placeholder 2">
            <a:extLst>
              <a:ext uri="{FF2B5EF4-FFF2-40B4-BE49-F238E27FC236}">
                <a16:creationId xmlns:a16="http://schemas.microsoft.com/office/drawing/2014/main" id="{351A0DDC-0882-26D7-2087-8DF4D0498DF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EBDDA74-838C-7C74-A273-556C7B40805C}"/>
              </a:ext>
            </a:extLst>
          </p:cNvPr>
          <p:cNvPicPr>
            <a:picLocks noChangeAspect="1"/>
          </p:cNvPicPr>
          <p:nvPr/>
        </p:nvPicPr>
        <p:blipFill>
          <a:blip r:embed="rId2"/>
          <a:stretch>
            <a:fillRect/>
          </a:stretch>
        </p:blipFill>
        <p:spPr>
          <a:xfrm>
            <a:off x="503996" y="1470195"/>
            <a:ext cx="10728230" cy="4276181"/>
          </a:xfrm>
          <a:prstGeom prst="rect">
            <a:avLst/>
          </a:prstGeom>
        </p:spPr>
      </p:pic>
    </p:spTree>
    <p:extLst>
      <p:ext uri="{BB962C8B-B14F-4D97-AF65-F5344CB8AC3E}">
        <p14:creationId xmlns:p14="http://schemas.microsoft.com/office/powerpoint/2010/main" val="3858401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2CB194-C342-1F3C-9AFC-97A6A8DC89F5}"/>
              </a:ext>
            </a:extLst>
          </p:cNvPr>
          <p:cNvSpPr txBox="1"/>
          <p:nvPr/>
        </p:nvSpPr>
        <p:spPr>
          <a:xfrm>
            <a:off x="421340" y="720138"/>
            <a:ext cx="7996518" cy="1200329"/>
          </a:xfrm>
          <a:prstGeom prst="rect">
            <a:avLst/>
          </a:prstGeom>
          <a:noFill/>
        </p:spPr>
        <p:txBody>
          <a:bodyPr wrap="square">
            <a:spAutoFit/>
          </a:bodyPr>
          <a:lstStyle/>
          <a:p>
            <a:r>
              <a:rPr lang="en-US" sz="1800" b="1" dirty="0">
                <a:solidFill>
                  <a:srgbClr val="C00000"/>
                </a:solidFill>
                <a:latin typeface="Arial" panose="020B0604020202020204" pitchFamily="34" charset="0"/>
              </a:rPr>
              <a:t>Nominal data</a:t>
            </a:r>
            <a:r>
              <a:rPr lang="en-US" sz="1800" b="1"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is one which has no numeric value, but a </a:t>
            </a:r>
            <a:r>
              <a:rPr lang="en-IN" sz="1800" dirty="0">
                <a:solidFill>
                  <a:srgbClr val="333333"/>
                </a:solidFill>
                <a:latin typeface="Microsoft Sans Serif" panose="020B0604020202020204" pitchFamily="34" charset="0"/>
              </a:rPr>
              <a:t>named value</a:t>
            </a:r>
          </a:p>
          <a:p>
            <a:r>
              <a:rPr lang="en-IN" sz="1800" dirty="0">
                <a:solidFill>
                  <a:srgbClr val="333333"/>
                </a:solidFill>
                <a:latin typeface="Microsoft Sans Serif" panose="020B0604020202020204" pitchFamily="34" charset="0"/>
              </a:rPr>
              <a:t>1. Blood group: A, B, O, AB, etc.</a:t>
            </a:r>
          </a:p>
          <a:p>
            <a:r>
              <a:rPr lang="en-US" sz="1800" dirty="0">
                <a:solidFill>
                  <a:srgbClr val="333333"/>
                </a:solidFill>
                <a:latin typeface="Microsoft Sans Serif" panose="020B0604020202020204" pitchFamily="34" charset="0"/>
              </a:rPr>
              <a:t>2. Nationality: Indian, American, British, etc.</a:t>
            </a:r>
          </a:p>
          <a:p>
            <a:r>
              <a:rPr lang="en-US" sz="1800" dirty="0">
                <a:solidFill>
                  <a:srgbClr val="333333"/>
                </a:solidFill>
                <a:latin typeface="Microsoft Sans Serif" panose="020B0604020202020204" pitchFamily="34" charset="0"/>
              </a:rPr>
              <a:t>3. Gender: Male, Female, Other</a:t>
            </a:r>
            <a:endParaRPr lang="en-IN" dirty="0"/>
          </a:p>
        </p:txBody>
      </p:sp>
      <p:sp>
        <p:nvSpPr>
          <p:cNvPr id="8" name="TextBox 7">
            <a:extLst>
              <a:ext uri="{FF2B5EF4-FFF2-40B4-BE49-F238E27FC236}">
                <a16:creationId xmlns:a16="http://schemas.microsoft.com/office/drawing/2014/main" id="{5989767D-8CDB-6385-3F03-61512D36CDBC}"/>
              </a:ext>
            </a:extLst>
          </p:cNvPr>
          <p:cNvSpPr txBox="1"/>
          <p:nvPr/>
        </p:nvSpPr>
        <p:spPr>
          <a:xfrm>
            <a:off x="421340" y="2010867"/>
            <a:ext cx="8211671" cy="1477328"/>
          </a:xfrm>
          <a:prstGeom prst="rect">
            <a:avLst/>
          </a:prstGeom>
          <a:noFill/>
        </p:spPr>
        <p:txBody>
          <a:bodyPr wrap="square">
            <a:spAutoFit/>
          </a:bodyPr>
          <a:lstStyle/>
          <a:p>
            <a:r>
              <a:rPr lang="en-IN" sz="1800" b="1" dirty="0">
                <a:solidFill>
                  <a:srgbClr val="C00000"/>
                </a:solidFill>
                <a:latin typeface="Arial" panose="020B0604020202020204" pitchFamily="34" charset="0"/>
              </a:rPr>
              <a:t>Ordinal data</a:t>
            </a:r>
            <a:r>
              <a:rPr lang="en-IN" sz="1800" b="1" dirty="0">
                <a:solidFill>
                  <a:srgbClr val="C00000"/>
                </a:solidFill>
                <a:latin typeface="Microsoft Sans Serif" panose="020B0604020202020204" pitchFamily="34" charset="0"/>
              </a:rPr>
              <a:t>,</a:t>
            </a:r>
            <a:r>
              <a:rPr lang="en-US" sz="1800" dirty="0">
                <a:solidFill>
                  <a:srgbClr val="C00000"/>
                </a:solidFill>
                <a:latin typeface="Microsoft Sans Serif" panose="020B0604020202020204" pitchFamily="34" charset="0"/>
              </a:rPr>
              <a:t> </a:t>
            </a:r>
            <a:r>
              <a:rPr lang="en-US" sz="1800" dirty="0">
                <a:solidFill>
                  <a:srgbClr val="333333"/>
                </a:solidFill>
                <a:latin typeface="Microsoft Sans Serif" panose="020B0604020202020204" pitchFamily="34" charset="0"/>
              </a:rPr>
              <a:t>arranged in a sequence of increasing </a:t>
            </a:r>
            <a:r>
              <a:rPr lang="en-IN" sz="1800" dirty="0">
                <a:solidFill>
                  <a:srgbClr val="333333"/>
                </a:solidFill>
                <a:latin typeface="Microsoft Sans Serif" panose="020B0604020202020204" pitchFamily="34" charset="0"/>
              </a:rPr>
              <a:t>or decreasing value </a:t>
            </a:r>
          </a:p>
          <a:p>
            <a:r>
              <a:rPr lang="en-IN" sz="1800" dirty="0">
                <a:solidFill>
                  <a:srgbClr val="333333"/>
                </a:solidFill>
                <a:latin typeface="Microsoft Sans Serif" panose="020B0604020202020204" pitchFamily="34" charset="0"/>
              </a:rPr>
              <a:t>Examples </a:t>
            </a:r>
          </a:p>
          <a:p>
            <a:r>
              <a:rPr lang="en-US" sz="1800" dirty="0">
                <a:solidFill>
                  <a:srgbClr val="333333"/>
                </a:solidFill>
                <a:latin typeface="Microsoft Sans Serif" panose="020B0604020202020204" pitchFamily="34" charset="0"/>
              </a:rPr>
              <a:t>1. Customer satisfaction: ‘Very Happy’, ‘Happy’, ‘Unhappy’, etc.</a:t>
            </a:r>
          </a:p>
          <a:p>
            <a:r>
              <a:rPr lang="en-IN" sz="1800" dirty="0">
                <a:solidFill>
                  <a:srgbClr val="333333"/>
                </a:solidFill>
                <a:latin typeface="Microsoft Sans Serif" panose="020B0604020202020204" pitchFamily="34" charset="0"/>
              </a:rPr>
              <a:t>2. Grades: A, B, C, etc.</a:t>
            </a:r>
          </a:p>
          <a:p>
            <a:r>
              <a:rPr lang="en-US" sz="1800" dirty="0">
                <a:solidFill>
                  <a:srgbClr val="333333"/>
                </a:solidFill>
                <a:latin typeface="Microsoft Sans Serif" panose="020B0604020202020204" pitchFamily="34" charset="0"/>
              </a:rPr>
              <a:t>3. Hardness of Metal: ‘Very Hard’, ‘Hard’, ‘Soft’, etc.</a:t>
            </a:r>
            <a:endParaRPr lang="en-IN" dirty="0"/>
          </a:p>
        </p:txBody>
      </p:sp>
      <p:sp>
        <p:nvSpPr>
          <p:cNvPr id="10" name="TextBox 9">
            <a:extLst>
              <a:ext uri="{FF2B5EF4-FFF2-40B4-BE49-F238E27FC236}">
                <a16:creationId xmlns:a16="http://schemas.microsoft.com/office/drawing/2014/main" id="{EE02A9C2-16CE-CC3E-41AB-0970D222C14C}"/>
              </a:ext>
            </a:extLst>
          </p:cNvPr>
          <p:cNvSpPr txBox="1"/>
          <p:nvPr/>
        </p:nvSpPr>
        <p:spPr>
          <a:xfrm>
            <a:off x="80680" y="3578595"/>
            <a:ext cx="10183907" cy="369332"/>
          </a:xfrm>
          <a:prstGeom prst="rect">
            <a:avLst/>
          </a:prstGeom>
          <a:noFill/>
        </p:spPr>
        <p:txBody>
          <a:bodyPr wrap="square">
            <a:spAutoFit/>
          </a:bodyPr>
          <a:lstStyle/>
          <a:p>
            <a:r>
              <a:rPr lang="en-IN" sz="1800" b="1" u="sng" dirty="0">
                <a:solidFill>
                  <a:srgbClr val="C00000"/>
                </a:solidFill>
                <a:latin typeface="Arial" panose="020B0604020202020204" pitchFamily="34" charset="0"/>
              </a:rPr>
              <a:t>Quantitative data</a:t>
            </a:r>
            <a:r>
              <a:rPr lang="en-IN" sz="1800" b="1" u="sng" dirty="0">
                <a:solidFill>
                  <a:srgbClr val="C00000"/>
                </a:solidFill>
                <a:latin typeface="Microsoft Sans Serif" panose="020B0604020202020204" pitchFamily="34" charset="0"/>
              </a:rPr>
              <a:t> </a:t>
            </a:r>
            <a:r>
              <a:rPr lang="en-IN" sz="1800" b="1" dirty="0">
                <a:solidFill>
                  <a:srgbClr val="333333"/>
                </a:solidFill>
                <a:latin typeface="Microsoft Sans Serif" panose="020B0604020202020204" pitchFamily="34" charset="0"/>
              </a:rPr>
              <a:t>relates to information about the quantity </a:t>
            </a:r>
            <a:r>
              <a:rPr lang="en-IN" sz="1800" dirty="0">
                <a:solidFill>
                  <a:srgbClr val="333333"/>
                </a:solidFill>
                <a:latin typeface="Microsoft Sans Serif" panose="020B0604020202020204" pitchFamily="34" charset="0"/>
              </a:rPr>
              <a:t>of an object</a:t>
            </a:r>
            <a:endParaRPr lang="en-IN" dirty="0"/>
          </a:p>
        </p:txBody>
      </p:sp>
      <p:sp>
        <p:nvSpPr>
          <p:cNvPr id="12" name="TextBox 11">
            <a:extLst>
              <a:ext uri="{FF2B5EF4-FFF2-40B4-BE49-F238E27FC236}">
                <a16:creationId xmlns:a16="http://schemas.microsoft.com/office/drawing/2014/main" id="{2335D969-B866-7202-E840-4523E8C62A19}"/>
              </a:ext>
            </a:extLst>
          </p:cNvPr>
          <p:cNvSpPr txBox="1"/>
          <p:nvPr/>
        </p:nvSpPr>
        <p:spPr>
          <a:xfrm>
            <a:off x="80680" y="260406"/>
            <a:ext cx="11501719" cy="369332"/>
          </a:xfrm>
          <a:prstGeom prst="rect">
            <a:avLst/>
          </a:prstGeom>
          <a:noFill/>
        </p:spPr>
        <p:txBody>
          <a:bodyPr wrap="square">
            <a:spAutoFit/>
          </a:bodyPr>
          <a:lstStyle/>
          <a:p>
            <a:r>
              <a:rPr lang="en-US" sz="1800" b="1" u="sng" dirty="0">
                <a:solidFill>
                  <a:srgbClr val="C00000"/>
                </a:solidFill>
                <a:latin typeface="Arial" panose="020B0604020202020204" pitchFamily="34" charset="0"/>
              </a:rPr>
              <a:t>Qualitative data</a:t>
            </a:r>
            <a:r>
              <a:rPr lang="en-US" sz="1800" b="1" u="sng"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provides information about the quality of </a:t>
            </a:r>
            <a:r>
              <a:rPr lang="en-US" sz="1800" dirty="0">
                <a:solidFill>
                  <a:srgbClr val="333333"/>
                </a:solidFill>
                <a:latin typeface="Microsoft Sans Serif" panose="020B0604020202020204" pitchFamily="34" charset="0"/>
              </a:rPr>
              <a:t>an object or information which cannot be measured</a:t>
            </a:r>
            <a:endParaRPr lang="en-IN" dirty="0"/>
          </a:p>
        </p:txBody>
      </p:sp>
      <p:sp>
        <p:nvSpPr>
          <p:cNvPr id="14" name="TextBox 13">
            <a:extLst>
              <a:ext uri="{FF2B5EF4-FFF2-40B4-BE49-F238E27FC236}">
                <a16:creationId xmlns:a16="http://schemas.microsoft.com/office/drawing/2014/main" id="{2A24D1A5-3429-BC91-356B-462328F052B2}"/>
              </a:ext>
            </a:extLst>
          </p:cNvPr>
          <p:cNvSpPr txBox="1"/>
          <p:nvPr/>
        </p:nvSpPr>
        <p:spPr>
          <a:xfrm>
            <a:off x="421339" y="4105853"/>
            <a:ext cx="11304495" cy="646331"/>
          </a:xfrm>
          <a:prstGeom prst="rect">
            <a:avLst/>
          </a:prstGeom>
          <a:noFill/>
        </p:spPr>
        <p:txBody>
          <a:bodyPr wrap="square">
            <a:spAutoFit/>
          </a:bodyPr>
          <a:lstStyle/>
          <a:p>
            <a:r>
              <a:rPr lang="en-US" sz="1800" b="1" dirty="0">
                <a:solidFill>
                  <a:srgbClr val="C00000"/>
                </a:solidFill>
                <a:latin typeface="Arial" panose="020B0604020202020204" pitchFamily="34" charset="0"/>
              </a:rPr>
              <a:t>Interval data</a:t>
            </a:r>
            <a:r>
              <a:rPr lang="en-US" sz="1800" b="1"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is numeric data for which not only the order </a:t>
            </a:r>
            <a:r>
              <a:rPr lang="en-US" sz="1800" dirty="0">
                <a:solidFill>
                  <a:srgbClr val="333333"/>
                </a:solidFill>
                <a:latin typeface="Microsoft Sans Serif" panose="020B0604020202020204" pitchFamily="34" charset="0"/>
              </a:rPr>
              <a:t>is known, but the exact difference between values is also </a:t>
            </a:r>
            <a:r>
              <a:rPr lang="en-IN" sz="1800" dirty="0">
                <a:solidFill>
                  <a:srgbClr val="333333"/>
                </a:solidFill>
                <a:latin typeface="Microsoft Sans Serif" panose="020B0604020202020204" pitchFamily="34" charset="0"/>
              </a:rPr>
              <a:t>known.</a:t>
            </a:r>
            <a:endParaRPr lang="en-IN" dirty="0"/>
          </a:p>
        </p:txBody>
      </p:sp>
      <p:sp>
        <p:nvSpPr>
          <p:cNvPr id="16" name="TextBox 15">
            <a:extLst>
              <a:ext uri="{FF2B5EF4-FFF2-40B4-BE49-F238E27FC236}">
                <a16:creationId xmlns:a16="http://schemas.microsoft.com/office/drawing/2014/main" id="{C2AADDA8-F53D-7681-6AF0-0C8B47FB637A}"/>
              </a:ext>
            </a:extLst>
          </p:cNvPr>
          <p:cNvSpPr txBox="1"/>
          <p:nvPr/>
        </p:nvSpPr>
        <p:spPr>
          <a:xfrm>
            <a:off x="421339" y="4684658"/>
            <a:ext cx="6096000" cy="369332"/>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Examples include date, time, etc.</a:t>
            </a:r>
            <a:endParaRPr lang="en-IN" dirty="0"/>
          </a:p>
        </p:txBody>
      </p:sp>
      <p:sp>
        <p:nvSpPr>
          <p:cNvPr id="18" name="TextBox 17">
            <a:extLst>
              <a:ext uri="{FF2B5EF4-FFF2-40B4-BE49-F238E27FC236}">
                <a16:creationId xmlns:a16="http://schemas.microsoft.com/office/drawing/2014/main" id="{2423D7F7-269A-FEA2-B17D-88957932C4E1}"/>
              </a:ext>
            </a:extLst>
          </p:cNvPr>
          <p:cNvSpPr txBox="1"/>
          <p:nvPr/>
        </p:nvSpPr>
        <p:spPr>
          <a:xfrm>
            <a:off x="421338" y="5053990"/>
            <a:ext cx="8337179" cy="1200329"/>
          </a:xfrm>
          <a:prstGeom prst="rect">
            <a:avLst/>
          </a:prstGeom>
          <a:noFill/>
        </p:spPr>
        <p:txBody>
          <a:bodyPr wrap="square">
            <a:spAutoFit/>
          </a:bodyPr>
          <a:lstStyle/>
          <a:p>
            <a:r>
              <a:rPr lang="en-IN" sz="1800" dirty="0">
                <a:solidFill>
                  <a:srgbClr val="333333"/>
                </a:solidFill>
                <a:latin typeface="Microsoft Sans Serif" panose="020B0604020202020204" pitchFamily="34" charset="0"/>
              </a:rPr>
              <a:t>mathematical operations</a:t>
            </a:r>
            <a:r>
              <a:rPr lang="en-IN" sz="1800" dirty="0">
                <a:solidFill>
                  <a:srgbClr val="333333"/>
                </a:solidFill>
                <a:latin typeface="Microsoft Sans Serif" panose="020B0604020202020204" pitchFamily="34" charset="0"/>
                <a:sym typeface="Wingdings" panose="05000000000000000000" pitchFamily="2" charset="2"/>
              </a:rPr>
              <a:t> Addition, Subtraction, Multiplication</a:t>
            </a:r>
            <a:endParaRPr lang="en-IN" dirty="0">
              <a:solidFill>
                <a:srgbClr val="333333"/>
              </a:solidFill>
              <a:latin typeface="Microsoft Sans Serif" panose="020B0604020202020204" pitchFamily="34" charset="0"/>
              <a:sym typeface="Wingdings" panose="05000000000000000000" pitchFamily="2" charset="2"/>
            </a:endParaRPr>
          </a:p>
          <a:p>
            <a:r>
              <a:rPr lang="en-IN" sz="1800" dirty="0">
                <a:solidFill>
                  <a:srgbClr val="333333"/>
                </a:solidFill>
                <a:latin typeface="Microsoft Sans Serif" panose="020B0604020202020204" pitchFamily="34" charset="0"/>
                <a:sym typeface="Wingdings" panose="05000000000000000000" pitchFamily="2" charset="2"/>
              </a:rPr>
              <a:t>Central Tendency measured by  </a:t>
            </a:r>
            <a:r>
              <a:rPr lang="en-IN" sz="1800" dirty="0" err="1">
                <a:solidFill>
                  <a:srgbClr val="333333"/>
                </a:solidFill>
                <a:latin typeface="Microsoft Sans Serif" panose="020B0604020202020204" pitchFamily="34" charset="0"/>
                <a:sym typeface="Wingdings" panose="05000000000000000000" pitchFamily="2" charset="2"/>
              </a:rPr>
              <a:t>mean,</a:t>
            </a:r>
            <a:r>
              <a:rPr lang="en-IN" dirty="0" err="1">
                <a:solidFill>
                  <a:srgbClr val="333333"/>
                </a:solidFill>
                <a:latin typeface="Microsoft Sans Serif" panose="020B0604020202020204" pitchFamily="34" charset="0"/>
                <a:sym typeface="Wingdings" panose="05000000000000000000" pitchFamily="2" charset="2"/>
              </a:rPr>
              <a:t>median</a:t>
            </a:r>
            <a:r>
              <a:rPr lang="en-IN" dirty="0">
                <a:solidFill>
                  <a:srgbClr val="333333"/>
                </a:solidFill>
                <a:latin typeface="Microsoft Sans Serif" panose="020B0604020202020204" pitchFamily="34" charset="0"/>
                <a:sym typeface="Wingdings" panose="05000000000000000000" pitchFamily="2" charset="2"/>
              </a:rPr>
              <a:t>, or mode</a:t>
            </a:r>
          </a:p>
          <a:p>
            <a:r>
              <a:rPr lang="en-US" sz="1800" dirty="0">
                <a:solidFill>
                  <a:srgbClr val="333333"/>
                </a:solidFill>
                <a:latin typeface="Microsoft Sans Serif" panose="020B0604020202020204" pitchFamily="34" charset="0"/>
              </a:rPr>
              <a:t>Standard deviation can also be calculated.</a:t>
            </a:r>
            <a:endParaRPr lang="en-IN" sz="1800" dirty="0">
              <a:solidFill>
                <a:srgbClr val="333333"/>
              </a:solidFill>
              <a:latin typeface="Microsoft Sans Serif" panose="020B0604020202020204" pitchFamily="34" charset="0"/>
              <a:sym typeface="Wingdings" panose="05000000000000000000" pitchFamily="2" charset="2"/>
            </a:endParaRPr>
          </a:p>
          <a:p>
            <a:r>
              <a:rPr lang="en-US" sz="1800" dirty="0">
                <a:solidFill>
                  <a:srgbClr val="FF0000"/>
                </a:solidFill>
                <a:latin typeface="Microsoft Sans Serif" panose="020B0604020202020204" pitchFamily="34" charset="0"/>
              </a:rPr>
              <a:t>interval data do not have something called a ‘true </a:t>
            </a:r>
            <a:r>
              <a:rPr lang="en-IN" sz="1800" dirty="0">
                <a:solidFill>
                  <a:srgbClr val="FF0000"/>
                </a:solidFill>
                <a:latin typeface="Microsoft Sans Serif" panose="020B0604020202020204" pitchFamily="34" charset="0"/>
              </a:rPr>
              <a:t>zero’ value</a:t>
            </a:r>
            <a:r>
              <a:rPr lang="en-IN" sz="1800" dirty="0">
                <a:solidFill>
                  <a:srgbClr val="FF0000"/>
                </a:solidFill>
                <a:latin typeface="Microsoft Sans Serif" panose="020B0604020202020204" pitchFamily="34" charset="0"/>
                <a:sym typeface="Wingdings" panose="05000000000000000000" pitchFamily="2" charset="2"/>
              </a:rPr>
              <a:t> </a:t>
            </a:r>
            <a:endParaRPr lang="en-IN" dirty="0">
              <a:solidFill>
                <a:srgbClr val="FF0000"/>
              </a:solidFill>
            </a:endParaRPr>
          </a:p>
        </p:txBody>
      </p:sp>
    </p:spTree>
    <p:extLst>
      <p:ext uri="{BB962C8B-B14F-4D97-AF65-F5344CB8AC3E}">
        <p14:creationId xmlns:p14="http://schemas.microsoft.com/office/powerpoint/2010/main" val="2217046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F3CF-745C-28F2-3C78-82EE13D33C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BCDD0C-EA23-B44D-9D15-69FCCCDFD369}"/>
              </a:ext>
            </a:extLst>
          </p:cNvPr>
          <p:cNvSpPr>
            <a:spLocks noGrp="1"/>
          </p:cNvSpPr>
          <p:nvPr>
            <p:ph idx="1"/>
          </p:nvPr>
        </p:nvSpPr>
        <p:spPr/>
        <p:txBody>
          <a:bodyPr/>
          <a:lstStyle/>
          <a:p>
            <a:r>
              <a:rPr lang="en-US" dirty="0"/>
              <a:t>Figure 1.2 is a schematic representation of the machine learning process. </a:t>
            </a:r>
          </a:p>
          <a:p>
            <a:endParaRPr lang="en-IN" dirty="0"/>
          </a:p>
        </p:txBody>
      </p:sp>
      <p:pic>
        <p:nvPicPr>
          <p:cNvPr id="5" name="Picture 4">
            <a:extLst>
              <a:ext uri="{FF2B5EF4-FFF2-40B4-BE49-F238E27FC236}">
                <a16:creationId xmlns:a16="http://schemas.microsoft.com/office/drawing/2014/main" id="{4857501E-7AB1-8F80-F5D6-F2F1ECB1C44E}"/>
              </a:ext>
            </a:extLst>
          </p:cNvPr>
          <p:cNvPicPr>
            <a:picLocks noChangeAspect="1"/>
          </p:cNvPicPr>
          <p:nvPr/>
        </p:nvPicPr>
        <p:blipFill>
          <a:blip r:embed="rId2"/>
          <a:stretch>
            <a:fillRect/>
          </a:stretch>
        </p:blipFill>
        <p:spPr>
          <a:xfrm>
            <a:off x="1277887" y="2721231"/>
            <a:ext cx="8515350" cy="2752725"/>
          </a:xfrm>
          <a:prstGeom prst="rect">
            <a:avLst/>
          </a:prstGeom>
        </p:spPr>
      </p:pic>
    </p:spTree>
    <p:extLst>
      <p:ext uri="{BB962C8B-B14F-4D97-AF65-F5344CB8AC3E}">
        <p14:creationId xmlns:p14="http://schemas.microsoft.com/office/powerpoint/2010/main" val="1446572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4203C7-FABC-00E4-0946-4E7FBCF9C997}"/>
              </a:ext>
            </a:extLst>
          </p:cNvPr>
          <p:cNvSpPr txBox="1"/>
          <p:nvPr/>
        </p:nvSpPr>
        <p:spPr>
          <a:xfrm>
            <a:off x="448234" y="321439"/>
            <a:ext cx="11340354" cy="1754326"/>
          </a:xfrm>
          <a:prstGeom prst="rect">
            <a:avLst/>
          </a:prstGeom>
          <a:noFill/>
        </p:spPr>
        <p:txBody>
          <a:bodyPr wrap="square">
            <a:spAutoFit/>
          </a:bodyPr>
          <a:lstStyle/>
          <a:p>
            <a:r>
              <a:rPr lang="en-US" sz="1800" b="1" dirty="0">
                <a:solidFill>
                  <a:srgbClr val="C00000"/>
                </a:solidFill>
                <a:latin typeface="Arial" panose="020B0604020202020204" pitchFamily="34" charset="0"/>
              </a:rPr>
              <a:t>Ratio data</a:t>
            </a:r>
            <a:r>
              <a:rPr lang="en-US" sz="1800" b="1" dirty="0">
                <a:solidFill>
                  <a:srgbClr val="C00000"/>
                </a:solidFill>
                <a:latin typeface="Microsoft Sans Serif" panose="020B0604020202020204" pitchFamily="34" charset="0"/>
              </a:rPr>
              <a:t> </a:t>
            </a:r>
            <a:r>
              <a:rPr lang="en-US" sz="1800" b="1" dirty="0">
                <a:solidFill>
                  <a:srgbClr val="333333"/>
                </a:solidFill>
                <a:latin typeface="Microsoft Sans Serif" panose="020B0604020202020204" pitchFamily="34" charset="0"/>
              </a:rPr>
              <a:t>represents numeric data for which exact value </a:t>
            </a:r>
            <a:r>
              <a:rPr lang="en-US" sz="1800" dirty="0">
                <a:solidFill>
                  <a:srgbClr val="333333"/>
                </a:solidFill>
                <a:latin typeface="Microsoft Sans Serif" panose="020B0604020202020204" pitchFamily="34" charset="0"/>
              </a:rPr>
              <a:t>can be measured. Absolute zero is available for ratio data.</a:t>
            </a:r>
          </a:p>
          <a:p>
            <a:r>
              <a:rPr lang="en-US" sz="1800" dirty="0">
                <a:solidFill>
                  <a:srgbClr val="333333"/>
                </a:solidFill>
                <a:latin typeface="Microsoft Sans Serif" panose="020B0604020202020204" pitchFamily="34" charset="0"/>
              </a:rPr>
              <a:t>these variables can be added, subtracted, multiplied, or divided. </a:t>
            </a:r>
          </a:p>
          <a:p>
            <a:r>
              <a:rPr lang="en-US" sz="1800" dirty="0">
                <a:solidFill>
                  <a:srgbClr val="333333"/>
                </a:solidFill>
                <a:latin typeface="Microsoft Sans Serif" panose="020B0604020202020204" pitchFamily="34" charset="0"/>
              </a:rPr>
              <a:t>The central tendency can be measured by </a:t>
            </a:r>
            <a:r>
              <a:rPr lang="en-US" sz="1800" dirty="0" err="1">
                <a:solidFill>
                  <a:srgbClr val="333333"/>
                </a:solidFill>
                <a:latin typeface="Microsoft Sans Serif" panose="020B0604020202020204" pitchFamily="34" charset="0"/>
              </a:rPr>
              <a:t>mean,median</a:t>
            </a:r>
            <a:r>
              <a:rPr lang="en-US" sz="1800" dirty="0">
                <a:solidFill>
                  <a:srgbClr val="333333"/>
                </a:solidFill>
                <a:latin typeface="Microsoft Sans Serif" panose="020B0604020202020204" pitchFamily="34" charset="0"/>
              </a:rPr>
              <a:t>, or mode and methods of dispersion such as standard deviation. </a:t>
            </a:r>
          </a:p>
          <a:p>
            <a:r>
              <a:rPr lang="en-US" sz="1800" dirty="0">
                <a:solidFill>
                  <a:srgbClr val="333333"/>
                </a:solidFill>
                <a:latin typeface="Microsoft Sans Serif" panose="020B0604020202020204" pitchFamily="34" charset="0"/>
              </a:rPr>
              <a:t>Examples of ratio data include height, weight, age,</a:t>
            </a:r>
            <a:r>
              <a:rPr lang="en-IN" sz="1800" dirty="0">
                <a:solidFill>
                  <a:srgbClr val="333333"/>
                </a:solidFill>
                <a:latin typeface="Microsoft Sans Serif" panose="020B0604020202020204" pitchFamily="34" charset="0"/>
              </a:rPr>
              <a:t>salary, etc.</a:t>
            </a:r>
            <a:endParaRPr lang="en-IN" dirty="0"/>
          </a:p>
        </p:txBody>
      </p:sp>
      <p:sp>
        <p:nvSpPr>
          <p:cNvPr id="8" name="TextBox 7">
            <a:extLst>
              <a:ext uri="{FF2B5EF4-FFF2-40B4-BE49-F238E27FC236}">
                <a16:creationId xmlns:a16="http://schemas.microsoft.com/office/drawing/2014/main" id="{7352C8B7-DFD5-373D-5B5E-3BAA41ED8AB4}"/>
              </a:ext>
            </a:extLst>
          </p:cNvPr>
          <p:cNvSpPr txBox="1"/>
          <p:nvPr/>
        </p:nvSpPr>
        <p:spPr>
          <a:xfrm>
            <a:off x="448234" y="2075765"/>
            <a:ext cx="11250706" cy="3786806"/>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In addition to above types</a:t>
            </a:r>
          </a:p>
          <a:p>
            <a:pPr>
              <a:lnSpc>
                <a:spcPct val="150000"/>
              </a:lnSpc>
            </a:pPr>
            <a:r>
              <a:rPr lang="en-US" sz="1800" u="sng" dirty="0">
                <a:solidFill>
                  <a:srgbClr val="333333"/>
                </a:solidFill>
                <a:latin typeface="Microsoft Sans Serif" panose="020B0604020202020204" pitchFamily="34" charset="0"/>
              </a:rPr>
              <a:t>The attributes can be either </a:t>
            </a:r>
            <a:r>
              <a:rPr lang="en-US" sz="1800" u="sng" dirty="0">
                <a:solidFill>
                  <a:srgbClr val="C00000"/>
                </a:solidFill>
                <a:latin typeface="Microsoft Sans Serif" panose="020B0604020202020204" pitchFamily="34" charset="0"/>
              </a:rPr>
              <a:t>discrete or continuous </a:t>
            </a:r>
            <a:r>
              <a:rPr lang="en-IN" sz="1800" u="sng" dirty="0">
                <a:solidFill>
                  <a:srgbClr val="333333"/>
                </a:solidFill>
                <a:latin typeface="Microsoft Sans Serif" panose="020B0604020202020204" pitchFamily="34" charset="0"/>
              </a:rPr>
              <a:t>based on this factor.</a:t>
            </a:r>
          </a:p>
          <a:p>
            <a:pPr>
              <a:lnSpc>
                <a:spcPct val="150000"/>
              </a:lnSpc>
            </a:pPr>
            <a:r>
              <a:rPr lang="en-US" sz="1800" b="1" dirty="0">
                <a:solidFill>
                  <a:srgbClr val="C00000"/>
                </a:solidFill>
                <a:latin typeface="Microsoft Sans Serif" panose="020B0604020202020204" pitchFamily="34" charset="0"/>
              </a:rPr>
              <a:t>Discrete attributes </a:t>
            </a:r>
            <a:r>
              <a:rPr lang="en-US" sz="1800" dirty="0">
                <a:solidFill>
                  <a:srgbClr val="333333"/>
                </a:solidFill>
                <a:latin typeface="Microsoft Sans Serif" panose="020B0604020202020204" pitchFamily="34" charset="0"/>
              </a:rPr>
              <a:t>can assume a finite or countably infinite number of values. </a:t>
            </a:r>
          </a:p>
          <a:p>
            <a:pPr>
              <a:lnSpc>
                <a:spcPct val="150000"/>
              </a:lnSpc>
            </a:pPr>
            <a:r>
              <a:rPr lang="en-US" sz="1800" u="sng" dirty="0">
                <a:solidFill>
                  <a:srgbClr val="333333"/>
                </a:solidFill>
                <a:latin typeface="Microsoft Sans Serif" panose="020B0604020202020204" pitchFamily="34" charset="0"/>
              </a:rPr>
              <a:t>Nominal attributes </a:t>
            </a:r>
            <a:r>
              <a:rPr lang="en-US" sz="1800" dirty="0">
                <a:solidFill>
                  <a:srgbClr val="333333"/>
                </a:solidFill>
                <a:latin typeface="Microsoft Sans Serif" panose="020B0604020202020204" pitchFamily="34" charset="0"/>
              </a:rPr>
              <a:t>such as roll </a:t>
            </a:r>
            <a:r>
              <a:rPr lang="en-US" sz="1800" dirty="0" err="1">
                <a:solidFill>
                  <a:srgbClr val="333333"/>
                </a:solidFill>
                <a:latin typeface="Microsoft Sans Serif" panose="020B0604020202020204" pitchFamily="34" charset="0"/>
              </a:rPr>
              <a:t>number,street</a:t>
            </a:r>
            <a:r>
              <a:rPr lang="en-US" sz="1800" dirty="0">
                <a:solidFill>
                  <a:srgbClr val="333333"/>
                </a:solidFill>
                <a:latin typeface="Microsoft Sans Serif" panose="020B0604020202020204" pitchFamily="34" charset="0"/>
              </a:rPr>
              <a:t> number, pin code, etc. can have a finite number of values </a:t>
            </a:r>
            <a:r>
              <a:rPr lang="en-US" sz="1800" u="sng" dirty="0">
                <a:solidFill>
                  <a:srgbClr val="333333"/>
                </a:solidFill>
                <a:latin typeface="Microsoft Sans Serif" panose="020B0604020202020204" pitchFamily="34" charset="0"/>
              </a:rPr>
              <a:t>Numeric attributes </a:t>
            </a:r>
            <a:r>
              <a:rPr lang="en-US" sz="1800" dirty="0">
                <a:solidFill>
                  <a:srgbClr val="333333"/>
                </a:solidFill>
                <a:latin typeface="Microsoft Sans Serif" panose="020B0604020202020204" pitchFamily="34" charset="0"/>
              </a:rPr>
              <a:t>such as count, rank of students, etc. can have countably infinite values.</a:t>
            </a:r>
          </a:p>
          <a:p>
            <a:pPr>
              <a:lnSpc>
                <a:spcPct val="150000"/>
              </a:lnSpc>
            </a:pPr>
            <a:r>
              <a:rPr lang="en-US" sz="1800" dirty="0">
                <a:solidFill>
                  <a:srgbClr val="333333"/>
                </a:solidFill>
                <a:latin typeface="Microsoft Sans Serif" panose="020B0604020202020204" pitchFamily="34" charset="0"/>
              </a:rPr>
              <a:t>A special type of discrete attribute is called </a:t>
            </a:r>
            <a:r>
              <a:rPr lang="en-US" sz="1800" dirty="0">
                <a:solidFill>
                  <a:srgbClr val="FF0000"/>
                </a:solidFill>
                <a:latin typeface="Microsoft Sans Serif" panose="020B0604020202020204" pitchFamily="34" charset="0"/>
              </a:rPr>
              <a:t>binary attribute</a:t>
            </a:r>
            <a:r>
              <a:rPr lang="en-US" sz="1800" dirty="0">
                <a:solidFill>
                  <a:srgbClr val="333333"/>
                </a:solidFill>
                <a:latin typeface="Microsoft Sans Serif" panose="020B0604020202020204" pitchFamily="34" charset="0"/>
              </a:rPr>
              <a:t>. </a:t>
            </a:r>
          </a:p>
          <a:p>
            <a:pPr>
              <a:lnSpc>
                <a:spcPct val="150000"/>
              </a:lnSpc>
            </a:pPr>
            <a:r>
              <a:rPr lang="en-US" sz="1800" dirty="0">
                <a:solidFill>
                  <a:srgbClr val="333333"/>
                </a:solidFill>
                <a:latin typeface="Microsoft Sans Serif" panose="020B0604020202020204" pitchFamily="34" charset="0"/>
              </a:rPr>
              <a:t>Examples </a:t>
            </a:r>
            <a:r>
              <a:rPr lang="en-US" sz="1800" dirty="0">
                <a:solidFill>
                  <a:srgbClr val="333333"/>
                </a:solidFill>
                <a:latin typeface="Microsoft Sans Serif" panose="020B0604020202020204" pitchFamily="34" charset="0"/>
                <a:sym typeface="Wingdings" panose="05000000000000000000" pitchFamily="2" charset="2"/>
              </a:rPr>
              <a:t> </a:t>
            </a:r>
            <a:r>
              <a:rPr lang="en-IN" sz="1800" dirty="0">
                <a:solidFill>
                  <a:srgbClr val="333333"/>
                </a:solidFill>
                <a:latin typeface="Microsoft Sans Serif" panose="020B0604020202020204" pitchFamily="34" charset="0"/>
              </a:rPr>
              <a:t>male/ female, positive/negative, yes/no, etc.</a:t>
            </a:r>
          </a:p>
          <a:p>
            <a:pPr>
              <a:lnSpc>
                <a:spcPct val="150000"/>
              </a:lnSpc>
            </a:pPr>
            <a:r>
              <a:rPr lang="en-US" sz="1800" b="1" dirty="0">
                <a:solidFill>
                  <a:srgbClr val="C00000"/>
                </a:solidFill>
                <a:latin typeface="Microsoft Sans Serif" panose="020B0604020202020204" pitchFamily="34" charset="0"/>
              </a:rPr>
              <a:t>Continuous attributes </a:t>
            </a:r>
            <a:r>
              <a:rPr lang="en-US" sz="1800" dirty="0">
                <a:solidFill>
                  <a:srgbClr val="333333"/>
                </a:solidFill>
                <a:latin typeface="Microsoft Sans Serif" panose="020B0604020202020204" pitchFamily="34" charset="0"/>
              </a:rPr>
              <a:t>can assume any possible value which is a real number. </a:t>
            </a:r>
          </a:p>
          <a:p>
            <a:pPr>
              <a:lnSpc>
                <a:spcPct val="150000"/>
              </a:lnSpc>
            </a:pPr>
            <a:r>
              <a:rPr lang="en-US" sz="1800" dirty="0">
                <a:solidFill>
                  <a:srgbClr val="333333"/>
                </a:solidFill>
                <a:latin typeface="Microsoft Sans Serif" panose="020B0604020202020204" pitchFamily="34" charset="0"/>
              </a:rPr>
              <a:t>Examples of continuous attribute include length, height, weight, price, etc.</a:t>
            </a:r>
            <a:endParaRPr lang="en-IN" dirty="0"/>
          </a:p>
        </p:txBody>
      </p:sp>
    </p:spTree>
    <p:extLst>
      <p:ext uri="{BB962C8B-B14F-4D97-AF65-F5344CB8AC3E}">
        <p14:creationId xmlns:p14="http://schemas.microsoft.com/office/powerpoint/2010/main" val="1073964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F8CD-2C04-7884-CC22-75730D17DBBF}"/>
              </a:ext>
            </a:extLst>
          </p:cNvPr>
          <p:cNvSpPr>
            <a:spLocks noGrp="1"/>
          </p:cNvSpPr>
          <p:nvPr>
            <p:ph type="title"/>
          </p:nvPr>
        </p:nvSpPr>
        <p:spPr/>
        <p:txBody>
          <a:bodyPr/>
          <a:lstStyle/>
          <a:p>
            <a:endParaRPr lang="en-IN"/>
          </a:p>
        </p:txBody>
      </p:sp>
      <p:sp>
        <p:nvSpPr>
          <p:cNvPr id="4" name="Subtitle 2">
            <a:extLst>
              <a:ext uri="{FF2B5EF4-FFF2-40B4-BE49-F238E27FC236}">
                <a16:creationId xmlns:a16="http://schemas.microsoft.com/office/drawing/2014/main" id="{5CDF783F-E495-65F0-690A-F9388688320E}"/>
              </a:ext>
            </a:extLst>
          </p:cNvPr>
          <p:cNvSpPr>
            <a:spLocks noGrp="1"/>
          </p:cNvSpPr>
          <p:nvPr>
            <p:ph idx="1"/>
          </p:nvPr>
        </p:nvSpPr>
        <p:spPr>
          <a:xfrm>
            <a:off x="838200" y="1825625"/>
            <a:ext cx="10515600" cy="4351338"/>
          </a:xfrm>
        </p:spPr>
        <p:txBody>
          <a:bodyPr>
            <a:normAutofit/>
          </a:bodyPr>
          <a:lstStyle/>
          <a:p>
            <a:r>
              <a:rPr lang="en-US" b="1" dirty="0"/>
              <a:t>UNIT I INTRODUCTION                                                               9+6 </a:t>
            </a:r>
          </a:p>
          <a:p>
            <a:pPr algn="just"/>
            <a:r>
              <a:rPr lang="en-US" dirty="0"/>
              <a:t>Machine Learning – Types – Applications – Preparing to Model – Activities – Data – </a:t>
            </a:r>
            <a:r>
              <a:rPr lang="en-US" dirty="0">
                <a:solidFill>
                  <a:srgbClr val="FF0000"/>
                </a:solidFill>
              </a:rPr>
              <a:t>Exploring structure of Data </a:t>
            </a:r>
            <a:r>
              <a:rPr lang="en-US" dirty="0"/>
              <a:t>– Data Quality and Remediation – Data Pre-processing – Modelling and Evaluation: Selecting a Model -Training a Model – Model representation and Interpretability – Evaluating Performance of a Model – Improving Performance.</a:t>
            </a:r>
            <a:endParaRPr lang="en-IN" dirty="0"/>
          </a:p>
        </p:txBody>
      </p:sp>
    </p:spTree>
    <p:extLst>
      <p:ext uri="{BB962C8B-B14F-4D97-AF65-F5344CB8AC3E}">
        <p14:creationId xmlns:p14="http://schemas.microsoft.com/office/powerpoint/2010/main" val="605697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B71A-A577-979E-B73E-51FC03E5DBCF}"/>
              </a:ext>
            </a:extLst>
          </p:cNvPr>
          <p:cNvSpPr>
            <a:spLocks noGrp="1"/>
          </p:cNvSpPr>
          <p:nvPr>
            <p:ph type="title"/>
          </p:nvPr>
        </p:nvSpPr>
        <p:spPr/>
        <p:txBody>
          <a:bodyPr/>
          <a:lstStyle/>
          <a:p>
            <a:r>
              <a:rPr lang="en-IN" b="1" dirty="0"/>
              <a:t>EXPLORING STRUCTURE OF DATA </a:t>
            </a:r>
          </a:p>
        </p:txBody>
      </p:sp>
      <p:sp>
        <p:nvSpPr>
          <p:cNvPr id="3" name="Content Placeholder 2">
            <a:extLst>
              <a:ext uri="{FF2B5EF4-FFF2-40B4-BE49-F238E27FC236}">
                <a16:creationId xmlns:a16="http://schemas.microsoft.com/office/drawing/2014/main" id="{31DC65DB-360F-02A1-1D28-9049BB2A684D}"/>
              </a:ext>
            </a:extLst>
          </p:cNvPr>
          <p:cNvSpPr>
            <a:spLocks noGrp="1"/>
          </p:cNvSpPr>
          <p:nvPr>
            <p:ph idx="1"/>
          </p:nvPr>
        </p:nvSpPr>
        <p:spPr/>
        <p:txBody>
          <a:bodyPr/>
          <a:lstStyle/>
          <a:p>
            <a:r>
              <a:rPr lang="en-US" dirty="0"/>
              <a:t>two basic data types – numeric and categorical.</a:t>
            </a:r>
          </a:p>
          <a:p>
            <a:pPr algn="just"/>
            <a:r>
              <a:rPr lang="en-US" dirty="0"/>
              <a:t>In case of a standard data set, we may have the data dictionary available for reference</a:t>
            </a:r>
            <a:r>
              <a:rPr lang="en-US" u="sng" dirty="0"/>
              <a:t>. Data dictionary </a:t>
            </a:r>
            <a:r>
              <a:rPr lang="en-US" dirty="0"/>
              <a:t>is a metadata repository, i.e. the repository of all information </a:t>
            </a:r>
            <a:r>
              <a:rPr lang="en-US" u="sng" dirty="0"/>
              <a:t>related to the structure of each data element contained in the data set.</a:t>
            </a:r>
            <a:r>
              <a:rPr lang="en-US" dirty="0"/>
              <a:t> The data dictionary gives detailed information on each of the attributes – </a:t>
            </a:r>
            <a:r>
              <a:rPr lang="en-US" u="sng" dirty="0"/>
              <a:t>the description as well as the data type and other relevant details. </a:t>
            </a:r>
          </a:p>
          <a:p>
            <a:pPr algn="just"/>
            <a:r>
              <a:rPr lang="en-US" dirty="0"/>
              <a:t>In case the </a:t>
            </a:r>
            <a:r>
              <a:rPr lang="en-US" u="sng" dirty="0"/>
              <a:t>data dictionary is not available, we need to use standard library function of the machine learning </a:t>
            </a:r>
            <a:r>
              <a:rPr lang="en-US" dirty="0"/>
              <a:t>tool that we are using and get the details.</a:t>
            </a:r>
            <a:endParaRPr lang="en-IN" u="sng" dirty="0"/>
          </a:p>
        </p:txBody>
      </p:sp>
    </p:spTree>
    <p:extLst>
      <p:ext uri="{BB962C8B-B14F-4D97-AF65-F5344CB8AC3E}">
        <p14:creationId xmlns:p14="http://schemas.microsoft.com/office/powerpoint/2010/main" val="498571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3" name="Content Placeholder 2">
            <a:extLst>
              <a:ext uri="{FF2B5EF4-FFF2-40B4-BE49-F238E27FC236}">
                <a16:creationId xmlns:a16="http://schemas.microsoft.com/office/drawing/2014/main" id="{8B6E9869-89A1-83AD-BB7E-98C70F8C8E74}"/>
              </a:ext>
            </a:extLst>
          </p:cNvPr>
          <p:cNvSpPr>
            <a:spLocks noGrp="1"/>
          </p:cNvSpPr>
          <p:nvPr>
            <p:ph idx="1"/>
          </p:nvPr>
        </p:nvSpPr>
        <p:spPr>
          <a:xfrm>
            <a:off x="363071" y="1253331"/>
            <a:ext cx="10515600" cy="4351338"/>
          </a:xfrm>
        </p:spPr>
        <p:txBody>
          <a:bodyPr/>
          <a:lstStyle/>
          <a:p>
            <a:r>
              <a:rPr lang="en-US" sz="1800" dirty="0">
                <a:solidFill>
                  <a:srgbClr val="333333"/>
                </a:solidFill>
                <a:latin typeface="Microsoft Sans Serif" panose="020B0604020202020204" pitchFamily="34" charset="0"/>
              </a:rPr>
              <a:t>The data set that we take as a reference is the Auto MPG data set available in the UCI repository</a:t>
            </a:r>
            <a:endParaRPr lang="en-IN" dirty="0"/>
          </a:p>
        </p:txBody>
      </p:sp>
      <p:pic>
        <p:nvPicPr>
          <p:cNvPr id="6" name="Picture 5">
            <a:extLst>
              <a:ext uri="{FF2B5EF4-FFF2-40B4-BE49-F238E27FC236}">
                <a16:creationId xmlns:a16="http://schemas.microsoft.com/office/drawing/2014/main" id="{678ED4BE-63A4-AF96-2C95-C47BFD916E0D}"/>
              </a:ext>
            </a:extLst>
          </p:cNvPr>
          <p:cNvPicPr>
            <a:picLocks noChangeAspect="1"/>
          </p:cNvPicPr>
          <p:nvPr/>
        </p:nvPicPr>
        <p:blipFill>
          <a:blip r:embed="rId2"/>
          <a:stretch>
            <a:fillRect/>
          </a:stretch>
        </p:blipFill>
        <p:spPr>
          <a:xfrm>
            <a:off x="460943" y="1690688"/>
            <a:ext cx="5882411" cy="4665662"/>
          </a:xfrm>
          <a:prstGeom prst="rect">
            <a:avLst/>
          </a:prstGeom>
        </p:spPr>
      </p:pic>
      <p:sp>
        <p:nvSpPr>
          <p:cNvPr id="7" name="TextBox 6">
            <a:extLst>
              <a:ext uri="{FF2B5EF4-FFF2-40B4-BE49-F238E27FC236}">
                <a16:creationId xmlns:a16="http://schemas.microsoft.com/office/drawing/2014/main" id="{A9F0B72F-901C-C0E2-FF7D-A81E24ADCDB2}"/>
              </a:ext>
            </a:extLst>
          </p:cNvPr>
          <p:cNvSpPr txBox="1"/>
          <p:nvPr/>
        </p:nvSpPr>
        <p:spPr>
          <a:xfrm>
            <a:off x="6605718" y="2661826"/>
            <a:ext cx="5362164" cy="1293816"/>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This data set is regarding prediction of fuel consumption in miles per gallon, i.e. the numeric attribute ‘mpg’ is the target attribute.</a:t>
            </a:r>
            <a:endParaRPr lang="en-IN" dirty="0"/>
          </a:p>
        </p:txBody>
      </p:sp>
    </p:spTree>
    <p:extLst>
      <p:ext uri="{BB962C8B-B14F-4D97-AF65-F5344CB8AC3E}">
        <p14:creationId xmlns:p14="http://schemas.microsoft.com/office/powerpoint/2010/main" val="2224916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7" name="Content Placeholder 6">
            <a:extLst>
              <a:ext uri="{FF2B5EF4-FFF2-40B4-BE49-F238E27FC236}">
                <a16:creationId xmlns:a16="http://schemas.microsoft.com/office/drawing/2014/main" id="{DD73B749-FD49-8D31-303C-8D7963D377BD}"/>
              </a:ext>
            </a:extLst>
          </p:cNvPr>
          <p:cNvSpPr>
            <a:spLocks noGrp="1"/>
          </p:cNvSpPr>
          <p:nvPr>
            <p:ph idx="1"/>
          </p:nvPr>
        </p:nvSpPr>
        <p:spPr>
          <a:xfrm>
            <a:off x="219635" y="681036"/>
            <a:ext cx="11604812" cy="5675313"/>
          </a:xfrm>
        </p:spPr>
        <p:txBody>
          <a:bodyPr>
            <a:normAutofit/>
          </a:bodyPr>
          <a:lstStyle/>
          <a:p>
            <a:pPr>
              <a:lnSpc>
                <a:spcPct val="150000"/>
              </a:lnSpc>
            </a:pPr>
            <a:r>
              <a:rPr lang="en-IN" sz="2400" dirty="0">
                <a:solidFill>
                  <a:srgbClr val="404040"/>
                </a:solidFill>
                <a:latin typeface="Comic Sans MS" panose="030F0702030302020204" pitchFamily="66" charset="0"/>
              </a:rPr>
              <a:t>Exploring numerical data</a:t>
            </a:r>
          </a:p>
          <a:p>
            <a:pPr lvl="1"/>
            <a:r>
              <a:rPr lang="en-IN" i="1" dirty="0">
                <a:solidFill>
                  <a:srgbClr val="404040"/>
                </a:solidFill>
                <a:latin typeface="Arial" panose="020B0604020202020204" pitchFamily="34" charset="0"/>
              </a:rPr>
              <a:t>Understanding central tendency</a:t>
            </a:r>
          </a:p>
          <a:p>
            <a:pPr lvl="1"/>
            <a:r>
              <a:rPr lang="en-IN" i="1" dirty="0">
                <a:solidFill>
                  <a:srgbClr val="404040"/>
                </a:solidFill>
                <a:latin typeface="Arial" panose="020B0604020202020204" pitchFamily="34" charset="0"/>
              </a:rPr>
              <a:t>Understanding data spread</a:t>
            </a:r>
          </a:p>
          <a:p>
            <a:pPr marL="457200" lvl="1" indent="0">
              <a:buNone/>
            </a:pPr>
            <a:endParaRPr lang="en-IN" dirty="0">
              <a:solidFill>
                <a:srgbClr val="404040"/>
              </a:solidFill>
              <a:latin typeface="Comic Sans MS" panose="030F0702030302020204" pitchFamily="66" charset="0"/>
            </a:endParaRPr>
          </a:p>
          <a:p>
            <a:r>
              <a:rPr lang="en-US" sz="2400" dirty="0">
                <a:solidFill>
                  <a:srgbClr val="404040"/>
                </a:solidFill>
                <a:latin typeface="Comic Sans MS" panose="030F0702030302020204" pitchFamily="66" charset="0"/>
              </a:rPr>
              <a:t>Plotting and exploring numerical data</a:t>
            </a:r>
          </a:p>
          <a:p>
            <a:pPr lvl="1"/>
            <a:r>
              <a:rPr lang="en-IN" i="1" dirty="0">
                <a:solidFill>
                  <a:srgbClr val="404040"/>
                </a:solidFill>
                <a:latin typeface="Arial" panose="020B0604020202020204" pitchFamily="34" charset="0"/>
              </a:rPr>
              <a:t>Box plots</a:t>
            </a:r>
          </a:p>
          <a:p>
            <a:pPr lvl="1"/>
            <a:r>
              <a:rPr lang="en-IN" i="1" dirty="0">
                <a:solidFill>
                  <a:srgbClr val="404040"/>
                </a:solidFill>
                <a:latin typeface="Arial" panose="020B0604020202020204" pitchFamily="34" charset="0"/>
              </a:rPr>
              <a:t>Histogram</a:t>
            </a:r>
          </a:p>
          <a:p>
            <a:pPr lvl="1"/>
            <a:endParaRPr lang="en-US" i="1" dirty="0">
              <a:solidFill>
                <a:srgbClr val="404040"/>
              </a:solidFill>
              <a:latin typeface="Comic Sans MS" panose="030F0702030302020204" pitchFamily="66" charset="0"/>
            </a:endParaRPr>
          </a:p>
          <a:p>
            <a:r>
              <a:rPr lang="en-IN" sz="2400" dirty="0">
                <a:solidFill>
                  <a:srgbClr val="404040"/>
                </a:solidFill>
                <a:latin typeface="Comic Sans MS" panose="030F0702030302020204" pitchFamily="66" charset="0"/>
              </a:rPr>
              <a:t> Exploring categorical data</a:t>
            </a:r>
          </a:p>
          <a:p>
            <a:r>
              <a:rPr lang="en-IN" sz="2400" dirty="0">
                <a:solidFill>
                  <a:srgbClr val="404040"/>
                </a:solidFill>
                <a:latin typeface="Comic Sans MS" panose="030F0702030302020204" pitchFamily="66" charset="0"/>
              </a:rPr>
              <a:t>Exploring relationship between variables</a:t>
            </a:r>
          </a:p>
          <a:p>
            <a:pPr lvl="1"/>
            <a:r>
              <a:rPr lang="en-IN" i="1" dirty="0">
                <a:solidFill>
                  <a:srgbClr val="404040"/>
                </a:solidFill>
                <a:latin typeface="Arial" panose="020B0604020202020204" pitchFamily="34" charset="0"/>
              </a:rPr>
              <a:t>Scatter plot</a:t>
            </a:r>
          </a:p>
          <a:p>
            <a:pPr lvl="1"/>
            <a:r>
              <a:rPr lang="en-IN" i="1" dirty="0">
                <a:solidFill>
                  <a:srgbClr val="404040"/>
                </a:solidFill>
                <a:latin typeface="Arial" panose="020B0604020202020204" pitchFamily="34" charset="0"/>
              </a:rPr>
              <a:t>Two-way cross-tabulations</a:t>
            </a:r>
          </a:p>
          <a:p>
            <a:endParaRPr lang="en-US" sz="2400" i="1" dirty="0">
              <a:solidFill>
                <a:srgbClr val="404040"/>
              </a:solidFill>
              <a:latin typeface="Comic Sans MS" panose="030F0702030302020204" pitchFamily="66" charset="0"/>
            </a:endParaRPr>
          </a:p>
          <a:p>
            <a:endParaRPr lang="en-US" sz="2400" i="1" dirty="0">
              <a:solidFill>
                <a:srgbClr val="404040"/>
              </a:solidFill>
              <a:latin typeface="Comic Sans MS" panose="030F0702030302020204" pitchFamily="66" charset="0"/>
            </a:endParaRPr>
          </a:p>
          <a:p>
            <a:endParaRPr lang="en-US" sz="2400" i="1" dirty="0">
              <a:solidFill>
                <a:srgbClr val="404040"/>
              </a:solidFill>
              <a:latin typeface="Comic Sans MS" panose="030F0702030302020204" pitchFamily="66" charset="0"/>
            </a:endParaRPr>
          </a:p>
          <a:p>
            <a:endParaRPr lang="en-IN" sz="2400" i="1" dirty="0">
              <a:solidFill>
                <a:srgbClr val="404040"/>
              </a:solidFill>
              <a:latin typeface="Arial" panose="020B0604020202020204" pitchFamily="34" charset="0"/>
            </a:endParaRPr>
          </a:p>
          <a:p>
            <a:endParaRPr lang="en-IN" sz="2400" dirty="0">
              <a:solidFill>
                <a:srgbClr val="404040"/>
              </a:solidFill>
              <a:latin typeface="Comic Sans MS" panose="030F0702030302020204" pitchFamily="66" charset="0"/>
            </a:endParaRPr>
          </a:p>
        </p:txBody>
      </p:sp>
    </p:spTree>
    <p:extLst>
      <p:ext uri="{BB962C8B-B14F-4D97-AF65-F5344CB8AC3E}">
        <p14:creationId xmlns:p14="http://schemas.microsoft.com/office/powerpoint/2010/main" val="2169335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8602-8661-9234-A3F2-6428EBCD84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4683D6-E4B2-B3E7-E22E-4F2CCF27DE2F}"/>
              </a:ext>
            </a:extLst>
          </p:cNvPr>
          <p:cNvSpPr>
            <a:spLocks noGrp="1"/>
          </p:cNvSpPr>
          <p:nvPr>
            <p:ph idx="1"/>
          </p:nvPr>
        </p:nvSpPr>
        <p:spPr/>
        <p:txBody>
          <a:bodyPr/>
          <a:lstStyle/>
          <a:p>
            <a:r>
              <a:rPr lang="en-US" b="0" i="0" dirty="0">
                <a:solidFill>
                  <a:srgbClr val="111111"/>
                </a:solidFill>
                <a:effectLst/>
                <a:latin typeface="Roboto" panose="02000000000000000000" pitchFamily="2" charset="0"/>
              </a:rPr>
              <a:t>An outlier is a </a:t>
            </a:r>
            <a:r>
              <a:rPr lang="en-US" b="1" i="0" dirty="0">
                <a:solidFill>
                  <a:srgbClr val="111111"/>
                </a:solidFill>
                <a:effectLst/>
                <a:latin typeface="Roboto" panose="02000000000000000000" pitchFamily="2" charset="0"/>
              </a:rPr>
              <a:t>data point that significantly deviates from the rest of the data</a:t>
            </a:r>
            <a:r>
              <a:rPr lang="en-US" b="0" i="0" dirty="0">
                <a:solidFill>
                  <a:srgbClr val="111111"/>
                </a:solidFill>
                <a:effectLst/>
                <a:latin typeface="Roboto" panose="02000000000000000000" pitchFamily="2" charset="0"/>
              </a:rPr>
              <a:t>. It can be either much higher or much lower than the other data points, and its presence can have a significant impact on the results of machine learning algorithms. They can be caused by measurement or execution errors.</a:t>
            </a:r>
          </a:p>
          <a:p>
            <a:r>
              <a:rPr lang="en-US" dirty="0">
                <a:solidFill>
                  <a:srgbClr val="111111"/>
                </a:solidFill>
                <a:latin typeface="Roboto" panose="02000000000000000000" pitchFamily="2" charset="0"/>
              </a:rPr>
              <a:t>Unusually high or unusually low</a:t>
            </a:r>
            <a:endParaRPr lang="en-IN" dirty="0"/>
          </a:p>
        </p:txBody>
      </p:sp>
    </p:spTree>
    <p:extLst>
      <p:ext uri="{BB962C8B-B14F-4D97-AF65-F5344CB8AC3E}">
        <p14:creationId xmlns:p14="http://schemas.microsoft.com/office/powerpoint/2010/main" val="3861259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pic>
        <p:nvPicPr>
          <p:cNvPr id="6" name="Picture 5">
            <a:extLst>
              <a:ext uri="{FF2B5EF4-FFF2-40B4-BE49-F238E27FC236}">
                <a16:creationId xmlns:a16="http://schemas.microsoft.com/office/drawing/2014/main" id="{B9E42C3D-5643-08A5-A07E-A9F6E11FF65A}"/>
              </a:ext>
            </a:extLst>
          </p:cNvPr>
          <p:cNvPicPr>
            <a:picLocks noChangeAspect="1"/>
          </p:cNvPicPr>
          <p:nvPr/>
        </p:nvPicPr>
        <p:blipFill>
          <a:blip r:embed="rId2"/>
          <a:stretch>
            <a:fillRect/>
          </a:stretch>
        </p:blipFill>
        <p:spPr>
          <a:xfrm>
            <a:off x="815422" y="1692540"/>
            <a:ext cx="5188644" cy="1126403"/>
          </a:xfrm>
          <a:prstGeom prst="rect">
            <a:avLst/>
          </a:prstGeom>
        </p:spPr>
      </p:pic>
      <p:sp>
        <p:nvSpPr>
          <p:cNvPr id="8" name="TextBox 7">
            <a:extLst>
              <a:ext uri="{FF2B5EF4-FFF2-40B4-BE49-F238E27FC236}">
                <a16:creationId xmlns:a16="http://schemas.microsoft.com/office/drawing/2014/main" id="{A75A45E0-F89D-E767-7588-2EB40738DE95}"/>
              </a:ext>
            </a:extLst>
          </p:cNvPr>
          <p:cNvSpPr txBox="1"/>
          <p:nvPr/>
        </p:nvSpPr>
        <p:spPr>
          <a:xfrm>
            <a:off x="713814" y="860426"/>
            <a:ext cx="10764371" cy="917944"/>
          </a:xfrm>
          <a:prstGeom prst="rect">
            <a:avLst/>
          </a:prstGeom>
          <a:noFill/>
        </p:spPr>
        <p:txBody>
          <a:bodyPr wrap="square">
            <a:spAutoFit/>
          </a:bodyPr>
          <a:lstStyle/>
          <a:p>
            <a:pPr>
              <a:lnSpc>
                <a:spcPct val="150000"/>
              </a:lnSpc>
            </a:pPr>
            <a:r>
              <a:rPr lang="en-IN" sz="2000" b="1" i="1" dirty="0">
                <a:solidFill>
                  <a:srgbClr val="404040"/>
                </a:solidFill>
                <a:latin typeface="Arial" panose="020B0604020202020204" pitchFamily="34" charset="0"/>
              </a:rPr>
              <a:t>Understanding central tendency </a:t>
            </a:r>
            <a:r>
              <a:rPr lang="en-IN" sz="2000" b="1" i="1" dirty="0">
                <a:solidFill>
                  <a:srgbClr val="404040"/>
                </a:solidFill>
                <a:latin typeface="Arial" panose="020B0604020202020204" pitchFamily="34" charset="0"/>
                <a:sym typeface="Wingdings" panose="05000000000000000000" pitchFamily="2" charset="2"/>
              </a:rPr>
              <a:t> </a:t>
            </a:r>
            <a:r>
              <a:rPr lang="en-US" sz="1800" dirty="0">
                <a:solidFill>
                  <a:srgbClr val="333333"/>
                </a:solidFill>
                <a:latin typeface="Microsoft Sans Serif" panose="020B0604020202020204" pitchFamily="34" charset="0"/>
              </a:rPr>
              <a:t>For example, mean of a set of observations  </a:t>
            </a:r>
          </a:p>
          <a:p>
            <a:pPr>
              <a:lnSpc>
                <a:spcPct val="150000"/>
              </a:lnSpc>
            </a:pPr>
            <a:r>
              <a:rPr lang="en-US" sz="1800" dirty="0">
                <a:solidFill>
                  <a:srgbClr val="FF0000"/>
                </a:solidFill>
                <a:latin typeface="Microsoft Sans Serif" panose="020B0604020202020204" pitchFamily="34" charset="0"/>
              </a:rPr>
              <a:t>21, 89, 34, 67, and 96</a:t>
            </a:r>
            <a:r>
              <a:rPr lang="en-US" sz="1800" dirty="0">
                <a:solidFill>
                  <a:srgbClr val="333333"/>
                </a:solidFill>
                <a:latin typeface="Microsoft Sans Serif" panose="020B0604020202020204" pitchFamily="34" charset="0"/>
              </a:rPr>
              <a:t> is calculated as below.</a:t>
            </a:r>
            <a:endParaRPr lang="en-IN" sz="2000" b="1" i="1" dirty="0">
              <a:solidFill>
                <a:srgbClr val="404040"/>
              </a:solidFill>
              <a:latin typeface="Arial" panose="020B0604020202020204" pitchFamily="34" charset="0"/>
            </a:endParaRPr>
          </a:p>
        </p:txBody>
      </p:sp>
      <p:sp>
        <p:nvSpPr>
          <p:cNvPr id="10" name="TextBox 9">
            <a:extLst>
              <a:ext uri="{FF2B5EF4-FFF2-40B4-BE49-F238E27FC236}">
                <a16:creationId xmlns:a16="http://schemas.microsoft.com/office/drawing/2014/main" id="{3E99F2EB-8827-ACEF-7D40-B9B8AB4C8C58}"/>
              </a:ext>
            </a:extLst>
          </p:cNvPr>
          <p:cNvSpPr txBox="1"/>
          <p:nvPr/>
        </p:nvSpPr>
        <p:spPr>
          <a:xfrm>
            <a:off x="815422" y="3829843"/>
            <a:ext cx="6190128" cy="369332"/>
          </a:xfrm>
          <a:prstGeom prst="rect">
            <a:avLst/>
          </a:prstGeom>
          <a:noFill/>
        </p:spPr>
        <p:txBody>
          <a:bodyPr wrap="square">
            <a:spAutoFit/>
          </a:bodyPr>
          <a:lstStyle/>
          <a:p>
            <a:r>
              <a:rPr lang="en-US" sz="1800" dirty="0">
                <a:solidFill>
                  <a:srgbClr val="FF0000"/>
                </a:solidFill>
                <a:latin typeface="Microsoft Sans Serif" panose="020B0604020202020204" pitchFamily="34" charset="0"/>
              </a:rPr>
              <a:t>21, 34, </a:t>
            </a:r>
            <a:r>
              <a:rPr lang="en-US" sz="1800" b="1" dirty="0">
                <a:latin typeface="Microsoft Sans Serif" panose="020B0604020202020204" pitchFamily="34" charset="0"/>
              </a:rPr>
              <a:t>67</a:t>
            </a:r>
            <a:r>
              <a:rPr lang="en-US" sz="1800" dirty="0">
                <a:solidFill>
                  <a:srgbClr val="FF0000"/>
                </a:solidFill>
                <a:latin typeface="Microsoft Sans Serif" panose="020B0604020202020204" pitchFamily="34" charset="0"/>
              </a:rPr>
              <a:t>,89, 96</a:t>
            </a:r>
            <a:r>
              <a:rPr lang="en-US" sz="1800" dirty="0">
                <a:solidFill>
                  <a:srgbClr val="333333"/>
                </a:solidFill>
                <a:latin typeface="Microsoft Sans Serif" panose="020B0604020202020204" pitchFamily="34" charset="0"/>
              </a:rPr>
              <a:t> </a:t>
            </a:r>
            <a:endParaRPr lang="en-IN" dirty="0"/>
          </a:p>
        </p:txBody>
      </p:sp>
      <p:sp>
        <p:nvSpPr>
          <p:cNvPr id="11" name="TextBox 10">
            <a:extLst>
              <a:ext uri="{FF2B5EF4-FFF2-40B4-BE49-F238E27FC236}">
                <a16:creationId xmlns:a16="http://schemas.microsoft.com/office/drawing/2014/main" id="{9D7E7150-72E4-EEF8-8057-2A916DAE6451}"/>
              </a:ext>
            </a:extLst>
          </p:cNvPr>
          <p:cNvSpPr txBox="1"/>
          <p:nvPr/>
        </p:nvSpPr>
        <p:spPr>
          <a:xfrm>
            <a:off x="713814" y="3429000"/>
            <a:ext cx="1751480" cy="369332"/>
          </a:xfrm>
          <a:prstGeom prst="rect">
            <a:avLst/>
          </a:prstGeom>
          <a:noFill/>
        </p:spPr>
        <p:txBody>
          <a:bodyPr wrap="square" rtlCol="0">
            <a:spAutoFit/>
          </a:bodyPr>
          <a:lstStyle/>
          <a:p>
            <a:r>
              <a:rPr lang="en-IN" dirty="0"/>
              <a:t>Median </a:t>
            </a:r>
          </a:p>
        </p:txBody>
      </p:sp>
      <p:sp>
        <p:nvSpPr>
          <p:cNvPr id="13" name="TextBox 12">
            <a:extLst>
              <a:ext uri="{FF2B5EF4-FFF2-40B4-BE49-F238E27FC236}">
                <a16:creationId xmlns:a16="http://schemas.microsoft.com/office/drawing/2014/main" id="{6E34186E-83C4-AF6D-AB7C-780A8E7D746A}"/>
              </a:ext>
            </a:extLst>
          </p:cNvPr>
          <p:cNvSpPr txBox="1"/>
          <p:nvPr/>
        </p:nvSpPr>
        <p:spPr>
          <a:xfrm>
            <a:off x="4780429" y="5165460"/>
            <a:ext cx="6190128" cy="1120691"/>
          </a:xfrm>
          <a:prstGeom prst="rect">
            <a:avLst/>
          </a:prstGeom>
          <a:noFill/>
        </p:spPr>
        <p:txBody>
          <a:bodyPr wrap="square">
            <a:spAutoFit/>
          </a:bodyPr>
          <a:lstStyle/>
          <a:p>
            <a:pPr>
              <a:lnSpc>
                <a:spcPct val="200000"/>
              </a:lnSpc>
            </a:pPr>
            <a:r>
              <a:rPr lang="en-IN" sz="1800" dirty="0">
                <a:solidFill>
                  <a:srgbClr val="333333"/>
                </a:solidFill>
                <a:latin typeface="Microsoft Sans Serif" panose="020B0604020202020204" pitchFamily="34" charset="0"/>
              </a:rPr>
              <a:t>Mean </a:t>
            </a:r>
            <a:r>
              <a:rPr lang="en-US" sz="1800" dirty="0">
                <a:solidFill>
                  <a:srgbClr val="333333"/>
                </a:solidFill>
                <a:latin typeface="Microsoft Sans Serif" panose="020B0604020202020204" pitchFamily="34" charset="0"/>
              </a:rPr>
              <a:t>and median are impacted differently by data values appearing at the beginning or at the end of the range. </a:t>
            </a:r>
            <a:endParaRPr lang="en-IN" dirty="0"/>
          </a:p>
        </p:txBody>
      </p:sp>
      <p:pic>
        <p:nvPicPr>
          <p:cNvPr id="15" name="Picture 14">
            <a:extLst>
              <a:ext uri="{FF2B5EF4-FFF2-40B4-BE49-F238E27FC236}">
                <a16:creationId xmlns:a16="http://schemas.microsoft.com/office/drawing/2014/main" id="{CE09A412-507B-3CBC-32AC-E7E9BC95FA0C}"/>
              </a:ext>
            </a:extLst>
          </p:cNvPr>
          <p:cNvPicPr>
            <a:picLocks noChangeAspect="1"/>
          </p:cNvPicPr>
          <p:nvPr/>
        </p:nvPicPr>
        <p:blipFill>
          <a:blip r:embed="rId3"/>
          <a:stretch>
            <a:fillRect/>
          </a:stretch>
        </p:blipFill>
        <p:spPr>
          <a:xfrm>
            <a:off x="2941446" y="2945441"/>
            <a:ext cx="8977730" cy="2030677"/>
          </a:xfrm>
          <a:prstGeom prst="rect">
            <a:avLst/>
          </a:prstGeom>
        </p:spPr>
      </p:pic>
      <p:sp>
        <p:nvSpPr>
          <p:cNvPr id="18" name="Rectangle 17">
            <a:extLst>
              <a:ext uri="{FF2B5EF4-FFF2-40B4-BE49-F238E27FC236}">
                <a16:creationId xmlns:a16="http://schemas.microsoft.com/office/drawing/2014/main" id="{F129C32E-5E94-048A-829B-4E43B01EB48E}"/>
              </a:ext>
            </a:extLst>
          </p:cNvPr>
          <p:cNvSpPr/>
          <p:nvPr/>
        </p:nvSpPr>
        <p:spPr>
          <a:xfrm>
            <a:off x="4038600" y="2945441"/>
            <a:ext cx="1044388"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CEA1DD0-DC48-A391-8735-FC0D1330C947}"/>
              </a:ext>
            </a:extLst>
          </p:cNvPr>
          <p:cNvSpPr/>
          <p:nvPr/>
        </p:nvSpPr>
        <p:spPr>
          <a:xfrm>
            <a:off x="7956408" y="2945441"/>
            <a:ext cx="1044388"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E546AC4-F7AD-3ACF-9372-AD3FE6ADB523}"/>
              </a:ext>
            </a:extLst>
          </p:cNvPr>
          <p:cNvSpPr/>
          <p:nvPr/>
        </p:nvSpPr>
        <p:spPr>
          <a:xfrm>
            <a:off x="9072837" y="2945441"/>
            <a:ext cx="808222"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B52C995-8F21-DC17-20C7-94EB19554B9E}"/>
              </a:ext>
            </a:extLst>
          </p:cNvPr>
          <p:cNvSpPr/>
          <p:nvPr/>
        </p:nvSpPr>
        <p:spPr>
          <a:xfrm>
            <a:off x="10056792" y="2904499"/>
            <a:ext cx="808222"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C13CAE54-FBF8-390A-FA46-E9306E347EF4}"/>
              </a:ext>
            </a:extLst>
          </p:cNvPr>
          <p:cNvSpPr txBox="1"/>
          <p:nvPr/>
        </p:nvSpPr>
        <p:spPr>
          <a:xfrm>
            <a:off x="6445124" y="1845332"/>
            <a:ext cx="4419890" cy="646331"/>
          </a:xfrm>
          <a:prstGeom prst="rect">
            <a:avLst/>
          </a:prstGeom>
          <a:noFill/>
          <a:ln>
            <a:solidFill>
              <a:schemeClr val="accent1"/>
            </a:solidFill>
          </a:ln>
        </p:spPr>
        <p:txBody>
          <a:bodyPr wrap="square">
            <a:spAutoFit/>
          </a:bodyPr>
          <a:lstStyle/>
          <a:p>
            <a:r>
              <a:rPr lang="en-US" sz="1800" dirty="0">
                <a:solidFill>
                  <a:srgbClr val="333333"/>
                </a:solidFill>
                <a:latin typeface="Microsoft Sans Serif" panose="020B0604020202020204" pitchFamily="34" charset="0"/>
              </a:rPr>
              <a:t>The chance of these attributes</a:t>
            </a:r>
          </a:p>
          <a:p>
            <a:r>
              <a:rPr lang="en-US" sz="1800" dirty="0">
                <a:solidFill>
                  <a:srgbClr val="333333"/>
                </a:solidFill>
                <a:latin typeface="Microsoft Sans Serif" panose="020B0604020202020204" pitchFamily="34" charset="0"/>
              </a:rPr>
              <a:t>having too many outlier values is less</a:t>
            </a:r>
            <a:endParaRPr lang="en-IN" dirty="0"/>
          </a:p>
        </p:txBody>
      </p:sp>
      <p:cxnSp>
        <p:nvCxnSpPr>
          <p:cNvPr id="25" name="Straight Arrow Connector 24">
            <a:extLst>
              <a:ext uri="{FF2B5EF4-FFF2-40B4-BE49-F238E27FC236}">
                <a16:creationId xmlns:a16="http://schemas.microsoft.com/office/drawing/2014/main" id="{0E58C491-A26C-61D3-F325-7D1C62B9EEF2}"/>
              </a:ext>
            </a:extLst>
          </p:cNvPr>
          <p:cNvCxnSpPr>
            <a:endCxn id="23" idx="2"/>
          </p:cNvCxnSpPr>
          <p:nvPr/>
        </p:nvCxnSpPr>
        <p:spPr>
          <a:xfrm flipV="1">
            <a:off x="4627418" y="2491663"/>
            <a:ext cx="4027651" cy="412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D5AAAC-4990-D775-7D18-E8FF9784A5BC}"/>
              </a:ext>
            </a:extLst>
          </p:cNvPr>
          <p:cNvCxnSpPr>
            <a:stCxn id="19" idx="0"/>
            <a:endCxn id="23" idx="2"/>
          </p:cNvCxnSpPr>
          <p:nvPr/>
        </p:nvCxnSpPr>
        <p:spPr>
          <a:xfrm flipV="1">
            <a:off x="8478602" y="2491663"/>
            <a:ext cx="176467" cy="45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B95101-F8C9-4847-366C-4D9E24E9B1B6}"/>
              </a:ext>
            </a:extLst>
          </p:cNvPr>
          <p:cNvCxnSpPr>
            <a:stCxn id="20" idx="0"/>
            <a:endCxn id="23" idx="2"/>
          </p:cNvCxnSpPr>
          <p:nvPr/>
        </p:nvCxnSpPr>
        <p:spPr>
          <a:xfrm flipH="1" flipV="1">
            <a:off x="8764075" y="2558625"/>
            <a:ext cx="712873" cy="38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091CF5-4DAE-3422-B596-3EC5E7D190D7}"/>
              </a:ext>
            </a:extLst>
          </p:cNvPr>
          <p:cNvCxnSpPr>
            <a:stCxn id="21" idx="0"/>
          </p:cNvCxnSpPr>
          <p:nvPr/>
        </p:nvCxnSpPr>
        <p:spPr>
          <a:xfrm flipH="1" flipV="1">
            <a:off x="8999494" y="2504673"/>
            <a:ext cx="1461409" cy="39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7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par>
                                <p:cTn id="35" presetID="22" presetClass="entr" presetSubtype="4"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par>
                                <p:cTn id="38" presetID="22" presetClass="entr" presetSubtype="4"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8" name="TextBox 7">
            <a:extLst>
              <a:ext uri="{FF2B5EF4-FFF2-40B4-BE49-F238E27FC236}">
                <a16:creationId xmlns:a16="http://schemas.microsoft.com/office/drawing/2014/main" id="{A75A45E0-F89D-E767-7588-2EB40738DE95}"/>
              </a:ext>
            </a:extLst>
          </p:cNvPr>
          <p:cNvSpPr txBox="1"/>
          <p:nvPr/>
        </p:nvSpPr>
        <p:spPr>
          <a:xfrm>
            <a:off x="713814" y="860426"/>
            <a:ext cx="10764371" cy="497059"/>
          </a:xfrm>
          <a:prstGeom prst="rect">
            <a:avLst/>
          </a:prstGeom>
          <a:noFill/>
        </p:spPr>
        <p:txBody>
          <a:bodyPr wrap="square">
            <a:spAutoFit/>
          </a:bodyPr>
          <a:lstStyle/>
          <a:p>
            <a:pPr>
              <a:lnSpc>
                <a:spcPct val="150000"/>
              </a:lnSpc>
            </a:pPr>
            <a:r>
              <a:rPr lang="en-IN" sz="2000" b="1" i="1" dirty="0">
                <a:solidFill>
                  <a:srgbClr val="404040"/>
                </a:solidFill>
                <a:latin typeface="Arial" panose="020B0604020202020204" pitchFamily="34" charset="0"/>
              </a:rPr>
              <a:t>Understanding central tendency </a:t>
            </a:r>
          </a:p>
        </p:txBody>
      </p:sp>
      <p:sp>
        <p:nvSpPr>
          <p:cNvPr id="10" name="TextBox 9">
            <a:extLst>
              <a:ext uri="{FF2B5EF4-FFF2-40B4-BE49-F238E27FC236}">
                <a16:creationId xmlns:a16="http://schemas.microsoft.com/office/drawing/2014/main" id="{3E99F2EB-8827-ACEF-7D40-B9B8AB4C8C58}"/>
              </a:ext>
            </a:extLst>
          </p:cNvPr>
          <p:cNvSpPr txBox="1"/>
          <p:nvPr/>
        </p:nvSpPr>
        <p:spPr>
          <a:xfrm>
            <a:off x="815422" y="3829843"/>
            <a:ext cx="6190128" cy="369332"/>
          </a:xfrm>
          <a:prstGeom prst="rect">
            <a:avLst/>
          </a:prstGeom>
          <a:noFill/>
        </p:spPr>
        <p:txBody>
          <a:bodyPr wrap="square">
            <a:spAutoFit/>
          </a:bodyPr>
          <a:lstStyle/>
          <a:p>
            <a:r>
              <a:rPr lang="en-US" sz="1800" dirty="0">
                <a:solidFill>
                  <a:srgbClr val="FF0000"/>
                </a:solidFill>
                <a:latin typeface="Microsoft Sans Serif" panose="020B0604020202020204" pitchFamily="34" charset="0"/>
              </a:rPr>
              <a:t>21, 34, </a:t>
            </a:r>
            <a:r>
              <a:rPr lang="en-US" sz="1800" b="1" dirty="0">
                <a:latin typeface="Microsoft Sans Serif" panose="020B0604020202020204" pitchFamily="34" charset="0"/>
              </a:rPr>
              <a:t>67</a:t>
            </a:r>
            <a:r>
              <a:rPr lang="en-US" sz="1800" dirty="0">
                <a:solidFill>
                  <a:srgbClr val="FF0000"/>
                </a:solidFill>
                <a:latin typeface="Microsoft Sans Serif" panose="020B0604020202020204" pitchFamily="34" charset="0"/>
              </a:rPr>
              <a:t>,89, 96</a:t>
            </a:r>
            <a:r>
              <a:rPr lang="en-US" sz="1800" dirty="0">
                <a:solidFill>
                  <a:srgbClr val="333333"/>
                </a:solidFill>
                <a:latin typeface="Microsoft Sans Serif" panose="020B0604020202020204" pitchFamily="34" charset="0"/>
              </a:rPr>
              <a:t> </a:t>
            </a:r>
            <a:endParaRPr lang="en-IN" dirty="0"/>
          </a:p>
        </p:txBody>
      </p:sp>
      <p:sp>
        <p:nvSpPr>
          <p:cNvPr id="11" name="TextBox 10">
            <a:extLst>
              <a:ext uri="{FF2B5EF4-FFF2-40B4-BE49-F238E27FC236}">
                <a16:creationId xmlns:a16="http://schemas.microsoft.com/office/drawing/2014/main" id="{9D7E7150-72E4-EEF8-8057-2A916DAE6451}"/>
              </a:ext>
            </a:extLst>
          </p:cNvPr>
          <p:cNvSpPr txBox="1"/>
          <p:nvPr/>
        </p:nvSpPr>
        <p:spPr>
          <a:xfrm>
            <a:off x="713814" y="3429000"/>
            <a:ext cx="1751480" cy="369332"/>
          </a:xfrm>
          <a:prstGeom prst="rect">
            <a:avLst/>
          </a:prstGeom>
          <a:noFill/>
        </p:spPr>
        <p:txBody>
          <a:bodyPr wrap="square" rtlCol="0">
            <a:spAutoFit/>
          </a:bodyPr>
          <a:lstStyle/>
          <a:p>
            <a:r>
              <a:rPr lang="en-IN" dirty="0"/>
              <a:t>Median </a:t>
            </a:r>
          </a:p>
        </p:txBody>
      </p:sp>
      <p:sp>
        <p:nvSpPr>
          <p:cNvPr id="13" name="TextBox 12">
            <a:extLst>
              <a:ext uri="{FF2B5EF4-FFF2-40B4-BE49-F238E27FC236}">
                <a16:creationId xmlns:a16="http://schemas.microsoft.com/office/drawing/2014/main" id="{6E34186E-83C4-AF6D-AB7C-780A8E7D746A}"/>
              </a:ext>
            </a:extLst>
          </p:cNvPr>
          <p:cNvSpPr txBox="1"/>
          <p:nvPr/>
        </p:nvSpPr>
        <p:spPr>
          <a:xfrm>
            <a:off x="4780429" y="5165460"/>
            <a:ext cx="6190128" cy="1120691"/>
          </a:xfrm>
          <a:prstGeom prst="rect">
            <a:avLst/>
          </a:prstGeom>
          <a:noFill/>
        </p:spPr>
        <p:txBody>
          <a:bodyPr wrap="square">
            <a:spAutoFit/>
          </a:bodyPr>
          <a:lstStyle/>
          <a:p>
            <a:pPr>
              <a:lnSpc>
                <a:spcPct val="200000"/>
              </a:lnSpc>
            </a:pPr>
            <a:r>
              <a:rPr lang="en-IN" sz="1800" dirty="0">
                <a:solidFill>
                  <a:srgbClr val="333333"/>
                </a:solidFill>
                <a:latin typeface="Microsoft Sans Serif" panose="020B0604020202020204" pitchFamily="34" charset="0"/>
              </a:rPr>
              <a:t>Mean </a:t>
            </a:r>
            <a:r>
              <a:rPr lang="en-US" sz="1800" dirty="0">
                <a:solidFill>
                  <a:srgbClr val="333333"/>
                </a:solidFill>
                <a:latin typeface="Microsoft Sans Serif" panose="020B0604020202020204" pitchFamily="34" charset="0"/>
              </a:rPr>
              <a:t>and median are impacted differently by data values appearing at the beginning or at the end of the range. </a:t>
            </a:r>
            <a:endParaRPr lang="en-IN" dirty="0"/>
          </a:p>
        </p:txBody>
      </p:sp>
      <p:pic>
        <p:nvPicPr>
          <p:cNvPr id="15" name="Picture 14">
            <a:extLst>
              <a:ext uri="{FF2B5EF4-FFF2-40B4-BE49-F238E27FC236}">
                <a16:creationId xmlns:a16="http://schemas.microsoft.com/office/drawing/2014/main" id="{CE09A412-507B-3CBC-32AC-E7E9BC95FA0C}"/>
              </a:ext>
            </a:extLst>
          </p:cNvPr>
          <p:cNvPicPr>
            <a:picLocks noChangeAspect="1"/>
          </p:cNvPicPr>
          <p:nvPr/>
        </p:nvPicPr>
        <p:blipFill>
          <a:blip r:embed="rId2"/>
          <a:stretch>
            <a:fillRect/>
          </a:stretch>
        </p:blipFill>
        <p:spPr>
          <a:xfrm>
            <a:off x="2941446" y="2945441"/>
            <a:ext cx="8977730" cy="2030677"/>
          </a:xfrm>
          <a:prstGeom prst="rect">
            <a:avLst/>
          </a:prstGeom>
        </p:spPr>
      </p:pic>
      <p:sp>
        <p:nvSpPr>
          <p:cNvPr id="18" name="Rectangle 17">
            <a:extLst>
              <a:ext uri="{FF2B5EF4-FFF2-40B4-BE49-F238E27FC236}">
                <a16:creationId xmlns:a16="http://schemas.microsoft.com/office/drawing/2014/main" id="{F129C32E-5E94-048A-829B-4E43B01EB48E}"/>
              </a:ext>
            </a:extLst>
          </p:cNvPr>
          <p:cNvSpPr/>
          <p:nvPr/>
        </p:nvSpPr>
        <p:spPr>
          <a:xfrm>
            <a:off x="4038600" y="2945441"/>
            <a:ext cx="1044388"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CEA1DD0-DC48-A391-8735-FC0D1330C947}"/>
              </a:ext>
            </a:extLst>
          </p:cNvPr>
          <p:cNvSpPr/>
          <p:nvPr/>
        </p:nvSpPr>
        <p:spPr>
          <a:xfrm>
            <a:off x="7956408" y="2945441"/>
            <a:ext cx="1044388"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E546AC4-F7AD-3ACF-9372-AD3FE6ADB523}"/>
              </a:ext>
            </a:extLst>
          </p:cNvPr>
          <p:cNvSpPr/>
          <p:nvPr/>
        </p:nvSpPr>
        <p:spPr>
          <a:xfrm>
            <a:off x="9072837" y="2945441"/>
            <a:ext cx="808222"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B52C995-8F21-DC17-20C7-94EB19554B9E}"/>
              </a:ext>
            </a:extLst>
          </p:cNvPr>
          <p:cNvSpPr/>
          <p:nvPr/>
        </p:nvSpPr>
        <p:spPr>
          <a:xfrm>
            <a:off x="10056792" y="2904499"/>
            <a:ext cx="808222" cy="2220019"/>
          </a:xfrm>
          <a:prstGeom prst="rect">
            <a:avLst/>
          </a:prstGeom>
          <a:solidFill>
            <a:schemeClr val="accent1">
              <a:alpha val="0"/>
            </a:schemeClr>
          </a:solidFill>
          <a:ln w="34925">
            <a:solidFill>
              <a:srgbClr val="FF0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C13CAE54-FBF8-390A-FA46-E9306E347EF4}"/>
              </a:ext>
            </a:extLst>
          </p:cNvPr>
          <p:cNvSpPr txBox="1"/>
          <p:nvPr/>
        </p:nvSpPr>
        <p:spPr>
          <a:xfrm>
            <a:off x="6445124" y="1845332"/>
            <a:ext cx="4419890" cy="646331"/>
          </a:xfrm>
          <a:prstGeom prst="rect">
            <a:avLst/>
          </a:prstGeom>
          <a:noFill/>
          <a:ln>
            <a:solidFill>
              <a:schemeClr val="accent1"/>
            </a:solidFill>
          </a:ln>
        </p:spPr>
        <p:txBody>
          <a:bodyPr wrap="square">
            <a:spAutoFit/>
          </a:bodyPr>
          <a:lstStyle/>
          <a:p>
            <a:r>
              <a:rPr lang="en-US" sz="1800" dirty="0">
                <a:solidFill>
                  <a:srgbClr val="333333"/>
                </a:solidFill>
                <a:latin typeface="Microsoft Sans Serif" panose="020B0604020202020204" pitchFamily="34" charset="0"/>
              </a:rPr>
              <a:t>The chance of these attributes</a:t>
            </a:r>
          </a:p>
          <a:p>
            <a:r>
              <a:rPr lang="en-US" sz="1800" dirty="0">
                <a:solidFill>
                  <a:srgbClr val="333333"/>
                </a:solidFill>
                <a:latin typeface="Microsoft Sans Serif" panose="020B0604020202020204" pitchFamily="34" charset="0"/>
              </a:rPr>
              <a:t>having too many outlier values is less</a:t>
            </a:r>
            <a:endParaRPr lang="en-IN" dirty="0"/>
          </a:p>
        </p:txBody>
      </p:sp>
      <p:cxnSp>
        <p:nvCxnSpPr>
          <p:cNvPr id="25" name="Straight Arrow Connector 24">
            <a:extLst>
              <a:ext uri="{FF2B5EF4-FFF2-40B4-BE49-F238E27FC236}">
                <a16:creationId xmlns:a16="http://schemas.microsoft.com/office/drawing/2014/main" id="{0E58C491-A26C-61D3-F325-7D1C62B9EEF2}"/>
              </a:ext>
            </a:extLst>
          </p:cNvPr>
          <p:cNvCxnSpPr>
            <a:endCxn id="23" idx="2"/>
          </p:cNvCxnSpPr>
          <p:nvPr/>
        </p:nvCxnSpPr>
        <p:spPr>
          <a:xfrm flipV="1">
            <a:off x="4627418" y="2491663"/>
            <a:ext cx="4027651" cy="412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D5AAAC-4990-D775-7D18-E8FF9784A5BC}"/>
              </a:ext>
            </a:extLst>
          </p:cNvPr>
          <p:cNvCxnSpPr>
            <a:stCxn id="19" idx="0"/>
            <a:endCxn id="23" idx="2"/>
          </p:cNvCxnSpPr>
          <p:nvPr/>
        </p:nvCxnSpPr>
        <p:spPr>
          <a:xfrm flipV="1">
            <a:off x="8478602" y="2491663"/>
            <a:ext cx="176467" cy="45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B95101-F8C9-4847-366C-4D9E24E9B1B6}"/>
              </a:ext>
            </a:extLst>
          </p:cNvPr>
          <p:cNvCxnSpPr>
            <a:stCxn id="20" idx="0"/>
            <a:endCxn id="23" idx="2"/>
          </p:cNvCxnSpPr>
          <p:nvPr/>
        </p:nvCxnSpPr>
        <p:spPr>
          <a:xfrm flipH="1" flipV="1">
            <a:off x="8764075" y="2558625"/>
            <a:ext cx="712873" cy="38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D091CF5-4DAE-3422-B596-3EC5E7D190D7}"/>
              </a:ext>
            </a:extLst>
          </p:cNvPr>
          <p:cNvCxnSpPr>
            <a:stCxn id="21" idx="0"/>
          </p:cNvCxnSpPr>
          <p:nvPr/>
        </p:nvCxnSpPr>
        <p:spPr>
          <a:xfrm flipH="1" flipV="1">
            <a:off x="8999494" y="2504673"/>
            <a:ext cx="1461409" cy="39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23A166B-BB7A-69C0-FF56-115B3AF24703}"/>
              </a:ext>
            </a:extLst>
          </p:cNvPr>
          <p:cNvSpPr/>
          <p:nvPr/>
        </p:nvSpPr>
        <p:spPr>
          <a:xfrm>
            <a:off x="5154306" y="2945441"/>
            <a:ext cx="808222" cy="2220019"/>
          </a:xfrm>
          <a:prstGeom prst="rect">
            <a:avLst/>
          </a:prstGeom>
          <a:solidFill>
            <a:schemeClr val="accent1">
              <a:lumMod val="75000"/>
              <a:alpha val="0"/>
            </a:schemeClr>
          </a:solidFill>
          <a:ln w="34925">
            <a:solidFill>
              <a:srgbClr val="0070C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9ACB601-6B78-978F-F229-A5308189F966}"/>
              </a:ext>
            </a:extLst>
          </p:cNvPr>
          <p:cNvSpPr/>
          <p:nvPr/>
        </p:nvSpPr>
        <p:spPr>
          <a:xfrm>
            <a:off x="6077636" y="2943777"/>
            <a:ext cx="808222" cy="2220019"/>
          </a:xfrm>
          <a:prstGeom prst="rect">
            <a:avLst/>
          </a:prstGeom>
          <a:solidFill>
            <a:schemeClr val="accent1">
              <a:lumMod val="75000"/>
              <a:alpha val="0"/>
            </a:schemeClr>
          </a:solidFill>
          <a:ln w="34925">
            <a:solidFill>
              <a:srgbClr val="0070C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E134F4E-FB32-A1EA-C932-F5F166D41E48}"/>
              </a:ext>
            </a:extLst>
          </p:cNvPr>
          <p:cNvSpPr/>
          <p:nvPr/>
        </p:nvSpPr>
        <p:spPr>
          <a:xfrm>
            <a:off x="11058423" y="2943777"/>
            <a:ext cx="808222" cy="2220019"/>
          </a:xfrm>
          <a:prstGeom prst="rect">
            <a:avLst/>
          </a:prstGeom>
          <a:solidFill>
            <a:schemeClr val="accent1">
              <a:lumMod val="75000"/>
              <a:alpha val="0"/>
            </a:schemeClr>
          </a:solidFill>
          <a:ln w="34925">
            <a:solidFill>
              <a:srgbClr val="0070C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95E1760-67E7-52DE-00D6-65E978D0AB6F}"/>
              </a:ext>
            </a:extLst>
          </p:cNvPr>
          <p:cNvSpPr/>
          <p:nvPr/>
        </p:nvSpPr>
        <p:spPr>
          <a:xfrm>
            <a:off x="7033078" y="2904498"/>
            <a:ext cx="808222" cy="2220019"/>
          </a:xfrm>
          <a:prstGeom prst="rect">
            <a:avLst/>
          </a:prstGeom>
          <a:solidFill>
            <a:schemeClr val="accent1">
              <a:lumMod val="75000"/>
              <a:alpha val="0"/>
            </a:schemeClr>
          </a:solidFill>
          <a:ln w="34925">
            <a:solidFill>
              <a:srgbClr val="FFC00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002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par>
                                <p:cTn id="18" presetID="22" presetClass="entr" presetSubtype="4"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heel(1)">
                                      <p:cBhvr>
                                        <p:cTn id="33" dur="20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1)">
                                      <p:cBhvr>
                                        <p:cTn id="4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P spid="5" grpId="0" animBg="1"/>
      <p:bldP spid="7"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92C8-82CD-CB0C-64E0-F925D25A7F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8B32F1-56E6-572F-CB9D-94284A8E94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0408C2-AABB-6AD3-A977-F8BFB4640413}"/>
              </a:ext>
            </a:extLst>
          </p:cNvPr>
          <p:cNvPicPr>
            <a:picLocks noChangeAspect="1"/>
          </p:cNvPicPr>
          <p:nvPr/>
        </p:nvPicPr>
        <p:blipFill>
          <a:blip r:embed="rId2"/>
          <a:stretch>
            <a:fillRect/>
          </a:stretch>
        </p:blipFill>
        <p:spPr>
          <a:xfrm>
            <a:off x="737419" y="488909"/>
            <a:ext cx="11287434" cy="5880181"/>
          </a:xfrm>
          <a:prstGeom prst="rect">
            <a:avLst/>
          </a:prstGeom>
        </p:spPr>
      </p:pic>
    </p:spTree>
    <p:extLst>
      <p:ext uri="{BB962C8B-B14F-4D97-AF65-F5344CB8AC3E}">
        <p14:creationId xmlns:p14="http://schemas.microsoft.com/office/powerpoint/2010/main" val="304046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7" name="Content Placeholder 6">
            <a:extLst>
              <a:ext uri="{FF2B5EF4-FFF2-40B4-BE49-F238E27FC236}">
                <a16:creationId xmlns:a16="http://schemas.microsoft.com/office/drawing/2014/main" id="{DD73B749-FD49-8D31-303C-8D7963D377B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4E718AF-EB9B-591D-AB5E-4047AC493727}"/>
              </a:ext>
            </a:extLst>
          </p:cNvPr>
          <p:cNvPicPr>
            <a:picLocks noChangeAspect="1"/>
          </p:cNvPicPr>
          <p:nvPr/>
        </p:nvPicPr>
        <p:blipFill>
          <a:blip r:embed="rId2"/>
          <a:stretch>
            <a:fillRect/>
          </a:stretch>
        </p:blipFill>
        <p:spPr>
          <a:xfrm>
            <a:off x="673345" y="1219200"/>
            <a:ext cx="10228168" cy="3241964"/>
          </a:xfrm>
          <a:prstGeom prst="rect">
            <a:avLst/>
          </a:prstGeom>
        </p:spPr>
      </p:pic>
      <p:sp>
        <p:nvSpPr>
          <p:cNvPr id="8" name="TextBox 7">
            <a:extLst>
              <a:ext uri="{FF2B5EF4-FFF2-40B4-BE49-F238E27FC236}">
                <a16:creationId xmlns:a16="http://schemas.microsoft.com/office/drawing/2014/main" id="{C96AF4BE-CFDD-BE43-AFC0-DDCB6374B3FF}"/>
              </a:ext>
            </a:extLst>
          </p:cNvPr>
          <p:cNvSpPr txBox="1"/>
          <p:nvPr/>
        </p:nvSpPr>
        <p:spPr>
          <a:xfrm>
            <a:off x="2927928" y="4640551"/>
            <a:ext cx="6188362"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Missing values of attribute ‘horsepower’ in Auto MPG</a:t>
            </a:r>
            <a:endParaRPr lang="en-IN" dirty="0"/>
          </a:p>
        </p:txBody>
      </p:sp>
    </p:spTree>
    <p:extLst>
      <p:ext uri="{BB962C8B-B14F-4D97-AF65-F5344CB8AC3E}">
        <p14:creationId xmlns:p14="http://schemas.microsoft.com/office/powerpoint/2010/main" val="402061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CFD9-A417-3C1E-5907-73997BE945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1D14E3-FD6C-0F6D-3DC9-3A553D2851A1}"/>
              </a:ext>
            </a:extLst>
          </p:cNvPr>
          <p:cNvSpPr>
            <a:spLocks noGrp="1"/>
          </p:cNvSpPr>
          <p:nvPr>
            <p:ph idx="1"/>
          </p:nvPr>
        </p:nvSpPr>
        <p:spPr/>
        <p:txBody>
          <a:bodyPr>
            <a:normAutofit fontScale="92500"/>
          </a:bodyPr>
          <a:lstStyle/>
          <a:p>
            <a:r>
              <a:rPr lang="en-IN" b="1" dirty="0"/>
              <a:t>Abstraction</a:t>
            </a:r>
          </a:p>
          <a:p>
            <a:pPr algn="just"/>
            <a:r>
              <a:rPr lang="en-US" dirty="0"/>
              <a:t>During the </a:t>
            </a:r>
            <a:r>
              <a:rPr lang="en-US" u="sng" dirty="0"/>
              <a:t>machine learning process</a:t>
            </a:r>
            <a:r>
              <a:rPr lang="en-US" dirty="0"/>
              <a:t>, </a:t>
            </a:r>
            <a:r>
              <a:rPr lang="en-US" u="sng" dirty="0"/>
              <a:t>knowledge is fed in the form of input data.</a:t>
            </a:r>
            <a:r>
              <a:rPr lang="en-US" dirty="0"/>
              <a:t> However, the data cannot be used in the original shape and form. As we saw in the example above, </a:t>
            </a:r>
            <a:r>
              <a:rPr lang="en-US" u="sng" dirty="0"/>
              <a:t>abstraction helps in deriving a conceptual map based on the input data. This map, or a model as it is known in the machine learning paradigm</a:t>
            </a:r>
            <a:r>
              <a:rPr lang="en-US" dirty="0"/>
              <a:t>, is </a:t>
            </a:r>
            <a:r>
              <a:rPr lang="en-US" u="sng" dirty="0"/>
              <a:t>summarized knowledge representation of the raw data</a:t>
            </a:r>
            <a:r>
              <a:rPr lang="en-US" dirty="0"/>
              <a:t>. The model may be in any one of the following forms :</a:t>
            </a:r>
          </a:p>
          <a:p>
            <a:pPr lvl="1" algn="just"/>
            <a:r>
              <a:rPr lang="en-US" dirty="0"/>
              <a:t>Computational blocks like if/else rules</a:t>
            </a:r>
          </a:p>
          <a:p>
            <a:pPr lvl="1" algn="just"/>
            <a:r>
              <a:rPr lang="en-US" dirty="0"/>
              <a:t> Mathematical equations</a:t>
            </a:r>
          </a:p>
          <a:p>
            <a:pPr lvl="1" algn="just"/>
            <a:r>
              <a:rPr lang="en-US" dirty="0"/>
              <a:t> Specific data structures like trees or graphs </a:t>
            </a:r>
          </a:p>
          <a:p>
            <a:pPr lvl="1" algn="just"/>
            <a:r>
              <a:rPr lang="en-US" dirty="0"/>
              <a:t>Logical groupings of similar observations</a:t>
            </a:r>
            <a:endParaRPr lang="en-IN" dirty="0"/>
          </a:p>
        </p:txBody>
      </p:sp>
    </p:spTree>
    <p:extLst>
      <p:ext uri="{BB962C8B-B14F-4D97-AF65-F5344CB8AC3E}">
        <p14:creationId xmlns:p14="http://schemas.microsoft.com/office/powerpoint/2010/main" val="2105665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7" name="Content Placeholder 6">
            <a:extLst>
              <a:ext uri="{FF2B5EF4-FFF2-40B4-BE49-F238E27FC236}">
                <a16:creationId xmlns:a16="http://schemas.microsoft.com/office/drawing/2014/main" id="{DD73B749-FD49-8D31-303C-8D7963D377BD}"/>
              </a:ext>
            </a:extLst>
          </p:cNvPr>
          <p:cNvSpPr>
            <a:spLocks noGrp="1"/>
          </p:cNvSpPr>
          <p:nvPr>
            <p:ph idx="1"/>
          </p:nvPr>
        </p:nvSpPr>
        <p:spPr>
          <a:xfrm>
            <a:off x="1087582" y="1149210"/>
            <a:ext cx="10515600" cy="4351338"/>
          </a:xfrm>
        </p:spPr>
        <p:txBody>
          <a:bodyPr/>
          <a:lstStyle/>
          <a:p>
            <a:pPr marL="0" indent="0">
              <a:buNone/>
            </a:pPr>
            <a:r>
              <a:rPr lang="en-US" sz="1800" dirty="0">
                <a:solidFill>
                  <a:srgbClr val="333333"/>
                </a:solidFill>
                <a:latin typeface="Microsoft Sans Serif" panose="020B0604020202020204" pitchFamily="34" charset="0"/>
              </a:rPr>
              <a:t>data spread in the form of</a:t>
            </a:r>
          </a:p>
          <a:p>
            <a:r>
              <a:rPr lang="en-IN" sz="1800" dirty="0">
                <a:solidFill>
                  <a:srgbClr val="C00000"/>
                </a:solidFill>
                <a:latin typeface="Microsoft Sans Serif" panose="020B0604020202020204" pitchFamily="34" charset="0"/>
              </a:rPr>
              <a:t>1. Dispersion of data</a:t>
            </a:r>
          </a:p>
          <a:p>
            <a:r>
              <a:rPr lang="en-US" sz="1800" dirty="0">
                <a:solidFill>
                  <a:srgbClr val="C00000"/>
                </a:solidFill>
                <a:latin typeface="Microsoft Sans Serif" panose="020B0604020202020204" pitchFamily="34" charset="0"/>
              </a:rPr>
              <a:t>2. Position of the different data values</a:t>
            </a:r>
            <a:endParaRPr lang="en-IN" dirty="0">
              <a:solidFill>
                <a:srgbClr val="C00000"/>
              </a:solidFill>
            </a:endParaRPr>
          </a:p>
        </p:txBody>
      </p:sp>
      <p:sp>
        <p:nvSpPr>
          <p:cNvPr id="6" name="TextBox 5">
            <a:extLst>
              <a:ext uri="{FF2B5EF4-FFF2-40B4-BE49-F238E27FC236}">
                <a16:creationId xmlns:a16="http://schemas.microsoft.com/office/drawing/2014/main" id="{D8A622A1-F50A-61D4-06CE-C9EEC4DABCF3}"/>
              </a:ext>
            </a:extLst>
          </p:cNvPr>
          <p:cNvSpPr txBox="1"/>
          <p:nvPr/>
        </p:nvSpPr>
        <p:spPr>
          <a:xfrm>
            <a:off x="838200" y="699333"/>
            <a:ext cx="6188362" cy="369332"/>
          </a:xfrm>
          <a:prstGeom prst="rect">
            <a:avLst/>
          </a:prstGeom>
          <a:noFill/>
        </p:spPr>
        <p:txBody>
          <a:bodyPr wrap="square">
            <a:spAutoFit/>
          </a:bodyPr>
          <a:lstStyle/>
          <a:p>
            <a:r>
              <a:rPr lang="en-IN" sz="1800" b="1" i="1" u="sng" dirty="0">
                <a:solidFill>
                  <a:srgbClr val="404040"/>
                </a:solidFill>
                <a:latin typeface="Arial" panose="020B0604020202020204" pitchFamily="34" charset="0"/>
              </a:rPr>
              <a:t>Understanding data spread</a:t>
            </a:r>
          </a:p>
        </p:txBody>
      </p:sp>
      <p:sp>
        <p:nvSpPr>
          <p:cNvPr id="9" name="TextBox 8">
            <a:extLst>
              <a:ext uri="{FF2B5EF4-FFF2-40B4-BE49-F238E27FC236}">
                <a16:creationId xmlns:a16="http://schemas.microsoft.com/office/drawing/2014/main" id="{1F5741DD-746B-DCB0-0538-0CE8371B0A97}"/>
              </a:ext>
            </a:extLst>
          </p:cNvPr>
          <p:cNvSpPr txBox="1"/>
          <p:nvPr/>
        </p:nvSpPr>
        <p:spPr>
          <a:xfrm>
            <a:off x="1087582" y="2336770"/>
            <a:ext cx="9682018" cy="923330"/>
          </a:xfrm>
          <a:prstGeom prst="rect">
            <a:avLst/>
          </a:prstGeom>
          <a:noFill/>
        </p:spPr>
        <p:txBody>
          <a:bodyPr wrap="square">
            <a:spAutoFit/>
          </a:bodyPr>
          <a:lstStyle/>
          <a:p>
            <a:r>
              <a:rPr lang="en-US" dirty="0">
                <a:solidFill>
                  <a:srgbClr val="C00000"/>
                </a:solidFill>
                <a:latin typeface="Microsoft Sans Serif" panose="020B0604020202020204" pitchFamily="34" charset="0"/>
              </a:rPr>
              <a:t>Consider the data values of two attributes</a:t>
            </a:r>
          </a:p>
          <a:p>
            <a:r>
              <a:rPr lang="en-IN" sz="1800" dirty="0">
                <a:solidFill>
                  <a:srgbClr val="333333"/>
                </a:solidFill>
                <a:latin typeface="Microsoft Sans Serif" panose="020B0604020202020204" pitchFamily="34" charset="0"/>
              </a:rPr>
              <a:t>1. Attribute 1 values : 44, 46, 48, 45, and 47</a:t>
            </a:r>
          </a:p>
          <a:p>
            <a:r>
              <a:rPr lang="en-IN" sz="1800" dirty="0">
                <a:solidFill>
                  <a:srgbClr val="333333"/>
                </a:solidFill>
                <a:latin typeface="Microsoft Sans Serif" panose="020B0604020202020204" pitchFamily="34" charset="0"/>
              </a:rPr>
              <a:t>2. Attribute 2 values : 34, 46, 59, 39, and 52</a:t>
            </a:r>
            <a:endParaRPr lang="en-IN" dirty="0"/>
          </a:p>
        </p:txBody>
      </p:sp>
      <p:sp>
        <p:nvSpPr>
          <p:cNvPr id="11" name="TextBox 10">
            <a:extLst>
              <a:ext uri="{FF2B5EF4-FFF2-40B4-BE49-F238E27FC236}">
                <a16:creationId xmlns:a16="http://schemas.microsoft.com/office/drawing/2014/main" id="{FA02B043-09BC-F0F9-44F6-58267361ED9C}"/>
              </a:ext>
            </a:extLst>
          </p:cNvPr>
          <p:cNvSpPr txBox="1"/>
          <p:nvPr/>
        </p:nvSpPr>
        <p:spPr>
          <a:xfrm>
            <a:off x="838200" y="3324879"/>
            <a:ext cx="10675117" cy="1293816"/>
          </a:xfrm>
          <a:prstGeom prst="rect">
            <a:avLst/>
          </a:prstGeom>
          <a:noFill/>
        </p:spPr>
        <p:txBody>
          <a:bodyPr wrap="square">
            <a:spAutoFit/>
          </a:bodyPr>
          <a:lstStyle/>
          <a:p>
            <a:pPr>
              <a:lnSpc>
                <a:spcPct val="150000"/>
              </a:lnSpc>
            </a:pPr>
            <a:r>
              <a:rPr lang="en-US" sz="1800" dirty="0">
                <a:solidFill>
                  <a:srgbClr val="C00000"/>
                </a:solidFill>
                <a:latin typeface="Microsoft Sans Serif" panose="020B0604020202020204" pitchFamily="34" charset="0"/>
              </a:rPr>
              <a:t>To measure the extent of dispersion of a </a:t>
            </a:r>
            <a:r>
              <a:rPr lang="en-US" sz="1800" dirty="0" err="1">
                <a:solidFill>
                  <a:srgbClr val="C00000"/>
                </a:solidFill>
                <a:latin typeface="Microsoft Sans Serif" panose="020B0604020202020204" pitchFamily="34" charset="0"/>
              </a:rPr>
              <a:t>data</a:t>
            </a:r>
            <a:r>
              <a:rPr lang="en-US" sz="1800" dirty="0" err="1">
                <a:solidFill>
                  <a:srgbClr val="333333"/>
                </a:solidFill>
                <a:latin typeface="Microsoft Sans Serif" panose="020B0604020202020204" pitchFamily="34" charset="0"/>
              </a:rPr>
              <a:t>,or</a:t>
            </a:r>
            <a:r>
              <a:rPr lang="en-US" sz="1800" dirty="0">
                <a:solidFill>
                  <a:srgbClr val="333333"/>
                </a:solidFill>
                <a:latin typeface="Microsoft Sans Serif" panose="020B0604020202020204" pitchFamily="34" charset="0"/>
              </a:rPr>
              <a:t> to find out how much the different values of a data are</a:t>
            </a:r>
          </a:p>
          <a:p>
            <a:pPr>
              <a:lnSpc>
                <a:spcPct val="150000"/>
              </a:lnSpc>
            </a:pPr>
            <a:r>
              <a:rPr lang="en-US" sz="1800" dirty="0">
                <a:solidFill>
                  <a:srgbClr val="333333"/>
                </a:solidFill>
                <a:latin typeface="Microsoft Sans Serif" panose="020B0604020202020204" pitchFamily="34" charset="0"/>
              </a:rPr>
              <a:t>spread out, the variance of the data is measured. </a:t>
            </a:r>
          </a:p>
          <a:p>
            <a:pPr>
              <a:lnSpc>
                <a:spcPct val="150000"/>
              </a:lnSpc>
            </a:pPr>
            <a:r>
              <a:rPr lang="en-US" sz="1800" dirty="0">
                <a:solidFill>
                  <a:srgbClr val="333333"/>
                </a:solidFill>
                <a:latin typeface="Microsoft Sans Serif" panose="020B0604020202020204" pitchFamily="34" charset="0"/>
              </a:rPr>
              <a:t>The </a:t>
            </a:r>
            <a:r>
              <a:rPr lang="en-US" sz="1800" dirty="0">
                <a:solidFill>
                  <a:srgbClr val="C00000"/>
                </a:solidFill>
                <a:latin typeface="Microsoft Sans Serif" panose="020B0604020202020204" pitchFamily="34" charset="0"/>
              </a:rPr>
              <a:t>variance of a data is measured </a:t>
            </a:r>
            <a:r>
              <a:rPr lang="en-US" sz="1800" dirty="0">
                <a:solidFill>
                  <a:srgbClr val="333333"/>
                </a:solidFill>
                <a:latin typeface="Microsoft Sans Serif" panose="020B0604020202020204" pitchFamily="34" charset="0"/>
              </a:rPr>
              <a:t>using the formula given below:</a:t>
            </a:r>
            <a:endParaRPr lang="en-IN" dirty="0"/>
          </a:p>
        </p:txBody>
      </p:sp>
      <p:pic>
        <p:nvPicPr>
          <p:cNvPr id="13" name="Picture 12">
            <a:extLst>
              <a:ext uri="{FF2B5EF4-FFF2-40B4-BE49-F238E27FC236}">
                <a16:creationId xmlns:a16="http://schemas.microsoft.com/office/drawing/2014/main" id="{617B16CC-F35F-3694-8763-51EC79ADDD14}"/>
              </a:ext>
            </a:extLst>
          </p:cNvPr>
          <p:cNvPicPr>
            <a:picLocks noChangeAspect="1"/>
          </p:cNvPicPr>
          <p:nvPr/>
        </p:nvPicPr>
        <p:blipFill>
          <a:blip r:embed="rId2"/>
          <a:stretch>
            <a:fillRect/>
          </a:stretch>
        </p:blipFill>
        <p:spPr>
          <a:xfrm>
            <a:off x="1534788" y="4669462"/>
            <a:ext cx="2676994" cy="956070"/>
          </a:xfrm>
          <a:prstGeom prst="rect">
            <a:avLst/>
          </a:prstGeom>
        </p:spPr>
      </p:pic>
      <p:sp>
        <p:nvSpPr>
          <p:cNvPr id="15" name="TextBox 14">
            <a:extLst>
              <a:ext uri="{FF2B5EF4-FFF2-40B4-BE49-F238E27FC236}">
                <a16:creationId xmlns:a16="http://schemas.microsoft.com/office/drawing/2014/main" id="{7FAE8C90-B849-5385-E2A1-8AD89C65DBDF}"/>
              </a:ext>
            </a:extLst>
          </p:cNvPr>
          <p:cNvSpPr txBox="1"/>
          <p:nvPr/>
        </p:nvSpPr>
        <p:spPr>
          <a:xfrm>
            <a:off x="4424126" y="4668005"/>
            <a:ext cx="7186079" cy="878317"/>
          </a:xfrm>
          <a:prstGeom prst="rect">
            <a:avLst/>
          </a:prstGeom>
          <a:noFill/>
        </p:spPr>
        <p:txBody>
          <a:bodyPr wrap="square">
            <a:spAutoFit/>
          </a:bodyPr>
          <a:lstStyle/>
          <a:p>
            <a:pPr>
              <a:lnSpc>
                <a:spcPct val="150000"/>
              </a:lnSpc>
            </a:pPr>
            <a:r>
              <a:rPr lang="en-US" sz="1800" dirty="0">
                <a:solidFill>
                  <a:srgbClr val="333333"/>
                </a:solidFill>
                <a:latin typeface="Microsoft Sans Serif" panose="020B0604020202020204" pitchFamily="34" charset="0"/>
              </a:rPr>
              <a:t>where </a:t>
            </a:r>
            <a:r>
              <a:rPr lang="en-US" sz="1800" i="1" dirty="0">
                <a:solidFill>
                  <a:srgbClr val="333333"/>
                </a:solidFill>
                <a:latin typeface="Arial" panose="020B0604020202020204" pitchFamily="34" charset="0"/>
              </a:rPr>
              <a:t>x</a:t>
            </a:r>
            <a:r>
              <a:rPr lang="en-US" sz="1800" i="1" dirty="0">
                <a:solidFill>
                  <a:srgbClr val="333333"/>
                </a:solidFill>
                <a:latin typeface="Microsoft Sans Serif" panose="020B0604020202020204" pitchFamily="34" charset="0"/>
              </a:rPr>
              <a:t> is the variable or </a:t>
            </a:r>
            <a:r>
              <a:rPr lang="en-US" sz="1800" dirty="0">
                <a:solidFill>
                  <a:srgbClr val="333333"/>
                </a:solidFill>
                <a:latin typeface="Microsoft Sans Serif" panose="020B0604020202020204" pitchFamily="34" charset="0"/>
              </a:rPr>
              <a:t>attribute whose variance is to be measured </a:t>
            </a:r>
            <a:r>
              <a:rPr lang="en-US" sz="1800" i="1" dirty="0">
                <a:solidFill>
                  <a:srgbClr val="333333"/>
                </a:solidFill>
                <a:latin typeface="Arial" panose="020B0604020202020204" pitchFamily="34" charset="0"/>
              </a:rPr>
              <a:t>n</a:t>
            </a:r>
            <a:r>
              <a:rPr lang="en-US" sz="1800" i="1" dirty="0">
                <a:solidFill>
                  <a:srgbClr val="333333"/>
                </a:solidFill>
                <a:latin typeface="Microsoft Sans Serif" panose="020B0604020202020204" pitchFamily="34" charset="0"/>
              </a:rPr>
              <a:t> is the number </a:t>
            </a:r>
            <a:r>
              <a:rPr lang="en-US" sz="1800" dirty="0">
                <a:solidFill>
                  <a:srgbClr val="333333"/>
                </a:solidFill>
                <a:latin typeface="Microsoft Sans Serif" panose="020B0604020202020204" pitchFamily="34" charset="0"/>
              </a:rPr>
              <a:t>of observations or values of variable x.</a:t>
            </a:r>
            <a:endParaRPr lang="en-IN" dirty="0"/>
          </a:p>
        </p:txBody>
      </p:sp>
      <p:pic>
        <p:nvPicPr>
          <p:cNvPr id="17" name="Picture 16">
            <a:extLst>
              <a:ext uri="{FF2B5EF4-FFF2-40B4-BE49-F238E27FC236}">
                <a16:creationId xmlns:a16="http://schemas.microsoft.com/office/drawing/2014/main" id="{63AE1B80-589D-A47B-22DA-96A5AB1A952D}"/>
              </a:ext>
            </a:extLst>
          </p:cNvPr>
          <p:cNvPicPr>
            <a:picLocks noChangeAspect="1"/>
          </p:cNvPicPr>
          <p:nvPr/>
        </p:nvPicPr>
        <p:blipFill>
          <a:blip r:embed="rId3"/>
          <a:stretch>
            <a:fillRect/>
          </a:stretch>
        </p:blipFill>
        <p:spPr>
          <a:xfrm>
            <a:off x="90536" y="5625532"/>
            <a:ext cx="5368155" cy="1156514"/>
          </a:xfrm>
          <a:prstGeom prst="rect">
            <a:avLst/>
          </a:prstGeom>
        </p:spPr>
      </p:pic>
      <p:sp>
        <p:nvSpPr>
          <p:cNvPr id="19" name="TextBox 18">
            <a:extLst>
              <a:ext uri="{FF2B5EF4-FFF2-40B4-BE49-F238E27FC236}">
                <a16:creationId xmlns:a16="http://schemas.microsoft.com/office/drawing/2014/main" id="{1E4AB259-D3E3-29F2-99E5-F3DF21FF9682}"/>
              </a:ext>
            </a:extLst>
          </p:cNvPr>
          <p:cNvSpPr txBox="1"/>
          <p:nvPr/>
        </p:nvSpPr>
        <p:spPr>
          <a:xfrm>
            <a:off x="5913102" y="5674199"/>
            <a:ext cx="6188362" cy="646331"/>
          </a:xfrm>
          <a:prstGeom prst="rect">
            <a:avLst/>
          </a:prstGeom>
          <a:noFill/>
        </p:spPr>
        <p:txBody>
          <a:bodyPr wrap="square">
            <a:spAutoFit/>
          </a:bodyPr>
          <a:lstStyle/>
          <a:p>
            <a:r>
              <a:rPr lang="en-US" sz="1800" dirty="0">
                <a:solidFill>
                  <a:srgbClr val="C00000"/>
                </a:solidFill>
                <a:latin typeface="Microsoft Sans Serif" panose="020B0604020202020204" pitchFamily="34" charset="0"/>
              </a:rPr>
              <a:t>Larger value of variance or standard deviation indicates</a:t>
            </a:r>
          </a:p>
          <a:p>
            <a:r>
              <a:rPr lang="en-US" sz="1800" dirty="0">
                <a:solidFill>
                  <a:srgbClr val="C00000"/>
                </a:solidFill>
                <a:latin typeface="Microsoft Sans Serif" panose="020B0604020202020204" pitchFamily="34" charset="0"/>
              </a:rPr>
              <a:t>more dispersion in the data and vice versa</a:t>
            </a:r>
            <a:endParaRPr lang="en-IN" dirty="0">
              <a:solidFill>
                <a:srgbClr val="C00000"/>
              </a:solidFill>
            </a:endParaRPr>
          </a:p>
        </p:txBody>
      </p:sp>
    </p:spTree>
    <p:extLst>
      <p:ext uri="{BB962C8B-B14F-4D97-AF65-F5344CB8AC3E}">
        <p14:creationId xmlns:p14="http://schemas.microsoft.com/office/powerpoint/2010/main" val="3639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750" tmFilter="0, 0; .2, .5; .8, .5; 1, 0"/>
                                        <p:tgtEl>
                                          <p:spTgt spid="19"/>
                                        </p:tgtEl>
                                      </p:cBhvr>
                                    </p:animEffect>
                                    <p:animScale>
                                      <p:cBhvr>
                                        <p:cTn id="7"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pic>
        <p:nvPicPr>
          <p:cNvPr id="9" name="Content Placeholder 8">
            <a:extLst>
              <a:ext uri="{FF2B5EF4-FFF2-40B4-BE49-F238E27FC236}">
                <a16:creationId xmlns:a16="http://schemas.microsoft.com/office/drawing/2014/main" id="{2C188AAD-18A9-A8BC-4AA5-AAFFCD04C960}"/>
              </a:ext>
            </a:extLst>
          </p:cNvPr>
          <p:cNvPicPr>
            <a:picLocks noGrp="1" noChangeAspect="1"/>
          </p:cNvPicPr>
          <p:nvPr>
            <p:ph idx="1"/>
          </p:nvPr>
        </p:nvPicPr>
        <p:blipFill>
          <a:blip r:embed="rId2"/>
          <a:stretch>
            <a:fillRect/>
          </a:stretch>
        </p:blipFill>
        <p:spPr>
          <a:xfrm>
            <a:off x="438431" y="3429000"/>
            <a:ext cx="6866908" cy="561109"/>
          </a:xfrm>
        </p:spPr>
      </p:pic>
      <p:pic>
        <p:nvPicPr>
          <p:cNvPr id="5" name="Picture 4">
            <a:extLst>
              <a:ext uri="{FF2B5EF4-FFF2-40B4-BE49-F238E27FC236}">
                <a16:creationId xmlns:a16="http://schemas.microsoft.com/office/drawing/2014/main" id="{6B163193-B05E-345D-2883-D9585837CB39}"/>
              </a:ext>
            </a:extLst>
          </p:cNvPr>
          <p:cNvPicPr>
            <a:picLocks noChangeAspect="1"/>
          </p:cNvPicPr>
          <p:nvPr/>
        </p:nvPicPr>
        <p:blipFill>
          <a:blip r:embed="rId3"/>
          <a:stretch>
            <a:fillRect/>
          </a:stretch>
        </p:blipFill>
        <p:spPr>
          <a:xfrm>
            <a:off x="438431" y="1646237"/>
            <a:ext cx="6591789" cy="1531071"/>
          </a:xfrm>
          <a:prstGeom prst="rect">
            <a:avLst/>
          </a:prstGeom>
        </p:spPr>
      </p:pic>
      <p:sp>
        <p:nvSpPr>
          <p:cNvPr id="6" name="TextBox 5">
            <a:extLst>
              <a:ext uri="{FF2B5EF4-FFF2-40B4-BE49-F238E27FC236}">
                <a16:creationId xmlns:a16="http://schemas.microsoft.com/office/drawing/2014/main" id="{8682023A-CF06-947F-135C-E5951A7EC561}"/>
              </a:ext>
            </a:extLst>
          </p:cNvPr>
          <p:cNvSpPr txBox="1"/>
          <p:nvPr/>
        </p:nvSpPr>
        <p:spPr>
          <a:xfrm>
            <a:off x="416791" y="639751"/>
            <a:ext cx="9682018" cy="923330"/>
          </a:xfrm>
          <a:prstGeom prst="rect">
            <a:avLst/>
          </a:prstGeom>
          <a:noFill/>
        </p:spPr>
        <p:txBody>
          <a:bodyPr wrap="square">
            <a:spAutoFit/>
          </a:bodyPr>
          <a:lstStyle/>
          <a:p>
            <a:r>
              <a:rPr lang="en-US" dirty="0">
                <a:solidFill>
                  <a:srgbClr val="C00000"/>
                </a:solidFill>
                <a:latin typeface="Microsoft Sans Serif" panose="020B0604020202020204" pitchFamily="34" charset="0"/>
              </a:rPr>
              <a:t>Consider the data values of two attributes</a:t>
            </a:r>
          </a:p>
          <a:p>
            <a:r>
              <a:rPr lang="en-IN" sz="1800" dirty="0">
                <a:solidFill>
                  <a:srgbClr val="333333"/>
                </a:solidFill>
                <a:latin typeface="Microsoft Sans Serif" panose="020B0604020202020204" pitchFamily="34" charset="0"/>
              </a:rPr>
              <a:t>1. Attribute 1 values : 44, 46, 48, 45, and 47</a:t>
            </a:r>
          </a:p>
          <a:p>
            <a:r>
              <a:rPr lang="en-IN" sz="1800" dirty="0">
                <a:solidFill>
                  <a:srgbClr val="333333"/>
                </a:solidFill>
                <a:latin typeface="Microsoft Sans Serif" panose="020B0604020202020204" pitchFamily="34" charset="0"/>
              </a:rPr>
              <a:t>2. Attribute 2 values : 34, 46, 59, 39, and 52</a:t>
            </a:r>
            <a:endParaRPr lang="en-IN" dirty="0"/>
          </a:p>
        </p:txBody>
      </p:sp>
      <p:sp>
        <p:nvSpPr>
          <p:cNvPr id="11" name="TextBox 10">
            <a:extLst>
              <a:ext uri="{FF2B5EF4-FFF2-40B4-BE49-F238E27FC236}">
                <a16:creationId xmlns:a16="http://schemas.microsoft.com/office/drawing/2014/main" id="{7812B532-54FD-6CC6-7F3A-069A666FD3DA}"/>
              </a:ext>
            </a:extLst>
          </p:cNvPr>
          <p:cNvSpPr txBox="1"/>
          <p:nvPr/>
        </p:nvSpPr>
        <p:spPr>
          <a:xfrm>
            <a:off x="147782" y="3991096"/>
            <a:ext cx="6188362" cy="369332"/>
          </a:xfrm>
          <a:prstGeom prst="rect">
            <a:avLst/>
          </a:prstGeom>
          <a:noFill/>
        </p:spPr>
        <p:txBody>
          <a:bodyPr wrap="square">
            <a:spAutoFit/>
          </a:bodyPr>
          <a:lstStyle/>
          <a:p>
            <a:r>
              <a:rPr lang="en-IN" sz="1800" dirty="0">
                <a:solidFill>
                  <a:srgbClr val="C00000"/>
                </a:solidFill>
                <a:latin typeface="Microsoft Sans Serif" panose="020B0604020202020204" pitchFamily="34" charset="0"/>
              </a:rPr>
              <a:t>For attribute 2,</a:t>
            </a:r>
            <a:endParaRPr lang="en-IN" dirty="0">
              <a:solidFill>
                <a:srgbClr val="C00000"/>
              </a:solidFill>
            </a:endParaRPr>
          </a:p>
        </p:txBody>
      </p:sp>
      <p:pic>
        <p:nvPicPr>
          <p:cNvPr id="13" name="Picture 12">
            <a:extLst>
              <a:ext uri="{FF2B5EF4-FFF2-40B4-BE49-F238E27FC236}">
                <a16:creationId xmlns:a16="http://schemas.microsoft.com/office/drawing/2014/main" id="{DE7250AE-69AA-15C3-1B36-4D24A0E4EAB1}"/>
              </a:ext>
            </a:extLst>
          </p:cNvPr>
          <p:cNvPicPr>
            <a:picLocks noChangeAspect="1"/>
          </p:cNvPicPr>
          <p:nvPr/>
        </p:nvPicPr>
        <p:blipFill>
          <a:blip r:embed="rId4"/>
          <a:stretch>
            <a:fillRect/>
          </a:stretch>
        </p:blipFill>
        <p:spPr>
          <a:xfrm>
            <a:off x="626031" y="4396100"/>
            <a:ext cx="6866908" cy="2253934"/>
          </a:xfrm>
          <a:prstGeom prst="rect">
            <a:avLst/>
          </a:prstGeom>
        </p:spPr>
      </p:pic>
    </p:spTree>
    <p:extLst>
      <p:ext uri="{BB962C8B-B14F-4D97-AF65-F5344CB8AC3E}">
        <p14:creationId xmlns:p14="http://schemas.microsoft.com/office/powerpoint/2010/main" val="2783476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7" name="Content Placeholder 6">
            <a:extLst>
              <a:ext uri="{FF2B5EF4-FFF2-40B4-BE49-F238E27FC236}">
                <a16:creationId xmlns:a16="http://schemas.microsoft.com/office/drawing/2014/main" id="{DD73B749-FD49-8D31-303C-8D7963D377B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9AA7767-02D3-4C10-3587-004E627D71D2}"/>
              </a:ext>
            </a:extLst>
          </p:cNvPr>
          <p:cNvSpPr txBox="1"/>
          <p:nvPr/>
        </p:nvSpPr>
        <p:spPr>
          <a:xfrm>
            <a:off x="944419" y="1181934"/>
            <a:ext cx="6188362" cy="369332"/>
          </a:xfrm>
          <a:prstGeom prst="rect">
            <a:avLst/>
          </a:prstGeom>
          <a:noFill/>
        </p:spPr>
        <p:txBody>
          <a:bodyPr wrap="square">
            <a:spAutoFit/>
          </a:bodyPr>
          <a:lstStyle/>
          <a:p>
            <a:r>
              <a:rPr lang="en-IN" sz="1800" b="1" i="1" dirty="0">
                <a:solidFill>
                  <a:srgbClr val="C00000"/>
                </a:solidFill>
                <a:latin typeface="Arial" panose="020B0604020202020204" pitchFamily="34" charset="0"/>
              </a:rPr>
              <a:t>Measuring data value position</a:t>
            </a:r>
            <a:endParaRPr lang="en-IN" b="1" dirty="0">
              <a:solidFill>
                <a:srgbClr val="C00000"/>
              </a:solidFill>
            </a:endParaRPr>
          </a:p>
        </p:txBody>
      </p:sp>
      <p:sp>
        <p:nvSpPr>
          <p:cNvPr id="6" name="TextBox 5">
            <a:extLst>
              <a:ext uri="{FF2B5EF4-FFF2-40B4-BE49-F238E27FC236}">
                <a16:creationId xmlns:a16="http://schemas.microsoft.com/office/drawing/2014/main" id="{1295683E-76CC-3E8E-1477-30514B365B86}"/>
              </a:ext>
            </a:extLst>
          </p:cNvPr>
          <p:cNvSpPr txBox="1"/>
          <p:nvPr/>
        </p:nvSpPr>
        <p:spPr>
          <a:xfrm>
            <a:off x="838200" y="699333"/>
            <a:ext cx="6188362" cy="369332"/>
          </a:xfrm>
          <a:prstGeom prst="rect">
            <a:avLst/>
          </a:prstGeom>
          <a:noFill/>
        </p:spPr>
        <p:txBody>
          <a:bodyPr wrap="square">
            <a:spAutoFit/>
          </a:bodyPr>
          <a:lstStyle/>
          <a:p>
            <a:r>
              <a:rPr lang="en-IN" sz="1800" b="1" i="1" u="sng" dirty="0">
                <a:solidFill>
                  <a:srgbClr val="404040"/>
                </a:solidFill>
                <a:latin typeface="Arial" panose="020B0604020202020204" pitchFamily="34" charset="0"/>
              </a:rPr>
              <a:t>Understanding data spread</a:t>
            </a:r>
          </a:p>
        </p:txBody>
      </p:sp>
      <p:pic>
        <p:nvPicPr>
          <p:cNvPr id="9" name="Picture 8">
            <a:extLst>
              <a:ext uri="{FF2B5EF4-FFF2-40B4-BE49-F238E27FC236}">
                <a16:creationId xmlns:a16="http://schemas.microsoft.com/office/drawing/2014/main" id="{CBACA3FB-A136-A2E8-ABE8-2465462E371B}"/>
              </a:ext>
            </a:extLst>
          </p:cNvPr>
          <p:cNvPicPr>
            <a:picLocks noChangeAspect="1"/>
          </p:cNvPicPr>
          <p:nvPr/>
        </p:nvPicPr>
        <p:blipFill>
          <a:blip r:embed="rId2"/>
          <a:stretch>
            <a:fillRect/>
          </a:stretch>
        </p:blipFill>
        <p:spPr>
          <a:xfrm>
            <a:off x="2467220" y="4226103"/>
            <a:ext cx="9118684" cy="2130247"/>
          </a:xfrm>
          <a:prstGeom prst="rect">
            <a:avLst/>
          </a:prstGeom>
        </p:spPr>
      </p:pic>
      <p:pic>
        <p:nvPicPr>
          <p:cNvPr id="10" name="Content Placeholder 2">
            <a:extLst>
              <a:ext uri="{FF2B5EF4-FFF2-40B4-BE49-F238E27FC236}">
                <a16:creationId xmlns:a16="http://schemas.microsoft.com/office/drawing/2014/main" id="{4ACB9C1B-5B1E-13DA-ED21-60A826623B81}"/>
              </a:ext>
            </a:extLst>
          </p:cNvPr>
          <p:cNvPicPr>
            <a:picLocks noChangeAspect="1"/>
          </p:cNvPicPr>
          <p:nvPr/>
        </p:nvPicPr>
        <p:blipFill>
          <a:blip r:embed="rId3"/>
          <a:stretch>
            <a:fillRect/>
          </a:stretch>
        </p:blipFill>
        <p:spPr>
          <a:xfrm>
            <a:off x="446749" y="1730653"/>
            <a:ext cx="5188645" cy="1655673"/>
          </a:xfrm>
          <a:prstGeom prst="rect">
            <a:avLst/>
          </a:prstGeom>
        </p:spPr>
      </p:pic>
    </p:spTree>
    <p:extLst>
      <p:ext uri="{BB962C8B-B14F-4D97-AF65-F5344CB8AC3E}">
        <p14:creationId xmlns:p14="http://schemas.microsoft.com/office/powerpoint/2010/main" val="2649834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2C16-9C3F-BD3D-70C4-999E04D333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2609FC-C7C0-C27B-7104-3ECA027C7E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171A44C-ABEB-2664-84B2-B17A1B36B15D}"/>
              </a:ext>
            </a:extLst>
          </p:cNvPr>
          <p:cNvPicPr>
            <a:picLocks noChangeAspect="1"/>
          </p:cNvPicPr>
          <p:nvPr/>
        </p:nvPicPr>
        <p:blipFill>
          <a:blip r:embed="rId2"/>
          <a:stretch>
            <a:fillRect/>
          </a:stretch>
        </p:blipFill>
        <p:spPr>
          <a:xfrm>
            <a:off x="0" y="174047"/>
            <a:ext cx="12192000" cy="6509905"/>
          </a:xfrm>
          <a:prstGeom prst="rect">
            <a:avLst/>
          </a:prstGeom>
        </p:spPr>
      </p:pic>
    </p:spTree>
    <p:extLst>
      <p:ext uri="{BB962C8B-B14F-4D97-AF65-F5344CB8AC3E}">
        <p14:creationId xmlns:p14="http://schemas.microsoft.com/office/powerpoint/2010/main" val="2418081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5F1F-88AB-5855-9E80-970CD93CEF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2FD96D-1B5B-5EB4-FB30-BE6409B61B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983AE6-AC0E-35D1-FE85-B75866EE6AA6}"/>
              </a:ext>
            </a:extLst>
          </p:cNvPr>
          <p:cNvPicPr>
            <a:picLocks noChangeAspect="1"/>
          </p:cNvPicPr>
          <p:nvPr/>
        </p:nvPicPr>
        <p:blipFill>
          <a:blip r:embed="rId2"/>
          <a:stretch>
            <a:fillRect/>
          </a:stretch>
        </p:blipFill>
        <p:spPr>
          <a:xfrm>
            <a:off x="285135" y="270055"/>
            <a:ext cx="11562736" cy="5649296"/>
          </a:xfrm>
          <a:prstGeom prst="rect">
            <a:avLst/>
          </a:prstGeom>
        </p:spPr>
      </p:pic>
    </p:spTree>
    <p:extLst>
      <p:ext uri="{BB962C8B-B14F-4D97-AF65-F5344CB8AC3E}">
        <p14:creationId xmlns:p14="http://schemas.microsoft.com/office/powerpoint/2010/main" val="3689007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4416-EB9D-8076-9DDB-51314111E9D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D49EF5C-47C6-62DB-F88F-EB9BE3990EBC}"/>
              </a:ext>
            </a:extLst>
          </p:cNvPr>
          <p:cNvPicPr>
            <a:picLocks noGrp="1" noChangeAspect="1"/>
          </p:cNvPicPr>
          <p:nvPr>
            <p:ph idx="1"/>
          </p:nvPr>
        </p:nvPicPr>
        <p:blipFill>
          <a:blip r:embed="rId2"/>
          <a:stretch>
            <a:fillRect/>
          </a:stretch>
        </p:blipFill>
        <p:spPr>
          <a:xfrm>
            <a:off x="737708" y="365125"/>
            <a:ext cx="9865825" cy="5095415"/>
          </a:xfrm>
          <a:prstGeom prst="rect">
            <a:avLst/>
          </a:prstGeom>
        </p:spPr>
      </p:pic>
    </p:spTree>
    <p:extLst>
      <p:ext uri="{BB962C8B-B14F-4D97-AF65-F5344CB8AC3E}">
        <p14:creationId xmlns:p14="http://schemas.microsoft.com/office/powerpoint/2010/main" val="622239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3B7F-893B-060D-1CDE-FF86F3AFDC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B9A43-C879-C75A-66F5-D71B4C8E6E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A93FBA-1E16-3B48-74A7-2E95563DAAD3}"/>
              </a:ext>
            </a:extLst>
          </p:cNvPr>
          <p:cNvPicPr>
            <a:picLocks noChangeAspect="1"/>
          </p:cNvPicPr>
          <p:nvPr/>
        </p:nvPicPr>
        <p:blipFill>
          <a:blip r:embed="rId2"/>
          <a:stretch>
            <a:fillRect/>
          </a:stretch>
        </p:blipFill>
        <p:spPr>
          <a:xfrm>
            <a:off x="275302" y="906403"/>
            <a:ext cx="11415253" cy="5045194"/>
          </a:xfrm>
          <a:prstGeom prst="rect">
            <a:avLst/>
          </a:prstGeom>
        </p:spPr>
      </p:pic>
    </p:spTree>
    <p:extLst>
      <p:ext uri="{BB962C8B-B14F-4D97-AF65-F5344CB8AC3E}">
        <p14:creationId xmlns:p14="http://schemas.microsoft.com/office/powerpoint/2010/main" val="2168416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145F-C97B-72B7-FE9C-B61684C508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BCFC7BD-4090-517D-5227-E1B611CFAB6C}"/>
              </a:ext>
            </a:extLst>
          </p:cNvPr>
          <p:cNvPicPr>
            <a:picLocks noGrp="1" noChangeAspect="1"/>
          </p:cNvPicPr>
          <p:nvPr>
            <p:ph idx="1"/>
          </p:nvPr>
        </p:nvPicPr>
        <p:blipFill>
          <a:blip r:embed="rId2"/>
          <a:stretch>
            <a:fillRect/>
          </a:stretch>
        </p:blipFill>
        <p:spPr>
          <a:xfrm>
            <a:off x="276448" y="365125"/>
            <a:ext cx="10608753" cy="5370718"/>
          </a:xfrm>
        </p:spPr>
      </p:pic>
    </p:spTree>
    <p:extLst>
      <p:ext uri="{BB962C8B-B14F-4D97-AF65-F5344CB8AC3E}">
        <p14:creationId xmlns:p14="http://schemas.microsoft.com/office/powerpoint/2010/main" val="1516499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B1D9-FE34-E436-6B98-B80DCF09D8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01CC97-F740-0FAC-6AAB-6A7D67AA6A0A}"/>
              </a:ext>
            </a:extLst>
          </p:cNvPr>
          <p:cNvPicPr>
            <a:picLocks noGrp="1" noChangeAspect="1"/>
          </p:cNvPicPr>
          <p:nvPr>
            <p:ph idx="1"/>
          </p:nvPr>
        </p:nvPicPr>
        <p:blipFill>
          <a:blip r:embed="rId2"/>
          <a:stretch>
            <a:fillRect/>
          </a:stretch>
        </p:blipFill>
        <p:spPr>
          <a:xfrm>
            <a:off x="1262659" y="1825625"/>
            <a:ext cx="9666681" cy="4351338"/>
          </a:xfrm>
        </p:spPr>
      </p:pic>
    </p:spTree>
    <p:extLst>
      <p:ext uri="{BB962C8B-B14F-4D97-AF65-F5344CB8AC3E}">
        <p14:creationId xmlns:p14="http://schemas.microsoft.com/office/powerpoint/2010/main" val="105010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1314-A8E2-C127-69FC-20FCD60A15A4}"/>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BE01A093-C787-B0FB-0E2C-C62E82E3C3B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4E8F227-2B3B-A857-E38B-DF2C846AECA2}"/>
              </a:ext>
            </a:extLst>
          </p:cNvPr>
          <p:cNvPicPr>
            <a:picLocks noChangeAspect="1"/>
          </p:cNvPicPr>
          <p:nvPr/>
        </p:nvPicPr>
        <p:blipFill>
          <a:blip r:embed="rId2"/>
          <a:stretch>
            <a:fillRect/>
          </a:stretch>
        </p:blipFill>
        <p:spPr>
          <a:xfrm>
            <a:off x="702747" y="681038"/>
            <a:ext cx="9646166" cy="4914900"/>
          </a:xfrm>
          <a:prstGeom prst="rect">
            <a:avLst/>
          </a:prstGeom>
        </p:spPr>
      </p:pic>
    </p:spTree>
    <p:extLst>
      <p:ext uri="{BB962C8B-B14F-4D97-AF65-F5344CB8AC3E}">
        <p14:creationId xmlns:p14="http://schemas.microsoft.com/office/powerpoint/2010/main" val="397095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BB53-CC41-2B71-D184-A1A328622C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6A7398-43F4-210A-9BA4-7C1E1D4266ED}"/>
              </a:ext>
            </a:extLst>
          </p:cNvPr>
          <p:cNvSpPr>
            <a:spLocks noGrp="1"/>
          </p:cNvSpPr>
          <p:nvPr>
            <p:ph idx="1"/>
          </p:nvPr>
        </p:nvSpPr>
        <p:spPr/>
        <p:txBody>
          <a:bodyPr/>
          <a:lstStyle/>
          <a:p>
            <a:r>
              <a:rPr lang="en-US" dirty="0"/>
              <a:t>This process of fitting the model based on the </a:t>
            </a:r>
            <a:r>
              <a:rPr lang="en-US" b="1" dirty="0"/>
              <a:t>input data is known as training</a:t>
            </a:r>
            <a:r>
              <a:rPr lang="en-US" dirty="0"/>
              <a:t>. Also, the input data based on which the </a:t>
            </a:r>
            <a:r>
              <a:rPr lang="en-US" b="1" dirty="0"/>
              <a:t>model is being finalized is known as training data.</a:t>
            </a:r>
            <a:endParaRPr lang="en-IN" b="1" dirty="0"/>
          </a:p>
        </p:txBody>
      </p:sp>
    </p:spTree>
    <p:extLst>
      <p:ext uri="{BB962C8B-B14F-4D97-AF65-F5344CB8AC3E}">
        <p14:creationId xmlns:p14="http://schemas.microsoft.com/office/powerpoint/2010/main" val="737741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73B3-3073-C1F7-1929-1ECD640B88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D5C914-E7A8-0D52-899A-EBB35240D2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ECC687-4524-C204-F2EE-BC089C92E0F4}"/>
              </a:ext>
            </a:extLst>
          </p:cNvPr>
          <p:cNvPicPr>
            <a:picLocks noChangeAspect="1"/>
          </p:cNvPicPr>
          <p:nvPr/>
        </p:nvPicPr>
        <p:blipFill>
          <a:blip r:embed="rId2"/>
          <a:stretch>
            <a:fillRect/>
          </a:stretch>
        </p:blipFill>
        <p:spPr>
          <a:xfrm>
            <a:off x="509587" y="100012"/>
            <a:ext cx="11172825" cy="6657975"/>
          </a:xfrm>
          <a:prstGeom prst="rect">
            <a:avLst/>
          </a:prstGeom>
        </p:spPr>
      </p:pic>
    </p:spTree>
    <p:extLst>
      <p:ext uri="{BB962C8B-B14F-4D97-AF65-F5344CB8AC3E}">
        <p14:creationId xmlns:p14="http://schemas.microsoft.com/office/powerpoint/2010/main" val="3824819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9D97-CA5F-B200-EEEE-DAC8B939420A}"/>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86AA5D80-5BFB-A73B-233E-386B510E6758}"/>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B61E19F-6EA0-C699-379F-8FE3A5616F9B}"/>
              </a:ext>
            </a:extLst>
          </p:cNvPr>
          <p:cNvPicPr>
            <a:picLocks noChangeAspect="1"/>
          </p:cNvPicPr>
          <p:nvPr/>
        </p:nvPicPr>
        <p:blipFill>
          <a:blip r:embed="rId2"/>
          <a:stretch>
            <a:fillRect/>
          </a:stretch>
        </p:blipFill>
        <p:spPr>
          <a:xfrm>
            <a:off x="1595437" y="928687"/>
            <a:ext cx="9001125" cy="5000625"/>
          </a:xfrm>
          <a:prstGeom prst="rect">
            <a:avLst/>
          </a:prstGeom>
        </p:spPr>
      </p:pic>
    </p:spTree>
    <p:extLst>
      <p:ext uri="{BB962C8B-B14F-4D97-AF65-F5344CB8AC3E}">
        <p14:creationId xmlns:p14="http://schemas.microsoft.com/office/powerpoint/2010/main" val="3091478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716E-1AFB-25A4-B6BC-C89CD388125B}"/>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FBA67F2D-448A-5A0E-AECE-94DD724FA54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19D6409-6433-1BB1-B244-48F3C3FF22A9}"/>
              </a:ext>
            </a:extLst>
          </p:cNvPr>
          <p:cNvPicPr>
            <a:picLocks noChangeAspect="1"/>
          </p:cNvPicPr>
          <p:nvPr/>
        </p:nvPicPr>
        <p:blipFill>
          <a:blip r:embed="rId2"/>
          <a:stretch>
            <a:fillRect/>
          </a:stretch>
        </p:blipFill>
        <p:spPr>
          <a:xfrm>
            <a:off x="824094" y="796414"/>
            <a:ext cx="9000943" cy="4494724"/>
          </a:xfrm>
          <a:prstGeom prst="rect">
            <a:avLst/>
          </a:prstGeom>
        </p:spPr>
      </p:pic>
    </p:spTree>
    <p:extLst>
      <p:ext uri="{BB962C8B-B14F-4D97-AF65-F5344CB8AC3E}">
        <p14:creationId xmlns:p14="http://schemas.microsoft.com/office/powerpoint/2010/main" val="3667024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1C6-1F15-C40F-62C5-9E3326D3D0D7}"/>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A7112034-8DA2-4F7F-1CA2-EF5026DF12F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A8C8E39-B057-E86E-4AA9-7C9369A698FE}"/>
              </a:ext>
            </a:extLst>
          </p:cNvPr>
          <p:cNvPicPr>
            <a:picLocks noChangeAspect="1"/>
          </p:cNvPicPr>
          <p:nvPr/>
        </p:nvPicPr>
        <p:blipFill>
          <a:blip r:embed="rId2"/>
          <a:stretch>
            <a:fillRect/>
          </a:stretch>
        </p:blipFill>
        <p:spPr>
          <a:xfrm>
            <a:off x="1052053" y="1167120"/>
            <a:ext cx="8717986" cy="4019256"/>
          </a:xfrm>
          <a:prstGeom prst="rect">
            <a:avLst/>
          </a:prstGeom>
        </p:spPr>
      </p:pic>
    </p:spTree>
    <p:extLst>
      <p:ext uri="{BB962C8B-B14F-4D97-AF65-F5344CB8AC3E}">
        <p14:creationId xmlns:p14="http://schemas.microsoft.com/office/powerpoint/2010/main" val="2505029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B8AA-F14E-89CC-C756-BC995C731905}"/>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106A259-4E63-C849-D892-0D114BCEFB6B}"/>
              </a:ext>
            </a:extLst>
          </p:cNvPr>
          <p:cNvPicPr>
            <a:picLocks noGrp="1" noChangeAspect="1"/>
          </p:cNvPicPr>
          <p:nvPr>
            <p:ph idx="1"/>
          </p:nvPr>
        </p:nvPicPr>
        <p:blipFill>
          <a:blip r:embed="rId2"/>
          <a:stretch>
            <a:fillRect/>
          </a:stretch>
        </p:blipFill>
        <p:spPr>
          <a:xfrm>
            <a:off x="1707661" y="1825625"/>
            <a:ext cx="8776678" cy="4351338"/>
          </a:xfrm>
        </p:spPr>
      </p:pic>
    </p:spTree>
    <p:extLst>
      <p:ext uri="{BB962C8B-B14F-4D97-AF65-F5344CB8AC3E}">
        <p14:creationId xmlns:p14="http://schemas.microsoft.com/office/powerpoint/2010/main" val="191571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3ED3D-9368-12EC-169C-3E6FCCAA43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048B84-CEFB-92D5-6475-3D39B2434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DDC03E-903F-461C-BB41-1DF96BA94880}"/>
              </a:ext>
            </a:extLst>
          </p:cNvPr>
          <p:cNvPicPr>
            <a:picLocks noChangeAspect="1"/>
          </p:cNvPicPr>
          <p:nvPr/>
        </p:nvPicPr>
        <p:blipFill>
          <a:blip r:embed="rId2"/>
          <a:stretch>
            <a:fillRect/>
          </a:stretch>
        </p:blipFill>
        <p:spPr>
          <a:xfrm>
            <a:off x="623887" y="923925"/>
            <a:ext cx="10944225" cy="5010150"/>
          </a:xfrm>
          <a:prstGeom prst="rect">
            <a:avLst/>
          </a:prstGeom>
        </p:spPr>
      </p:pic>
    </p:spTree>
    <p:extLst>
      <p:ext uri="{BB962C8B-B14F-4D97-AF65-F5344CB8AC3E}">
        <p14:creationId xmlns:p14="http://schemas.microsoft.com/office/powerpoint/2010/main" val="41935795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49BB-8816-8947-4193-AF85AFC03C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386D1B-84C6-8352-4582-12EA92550A69}"/>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4A62082-C35C-433D-8739-292A16DC26E1}"/>
              </a:ext>
            </a:extLst>
          </p:cNvPr>
          <p:cNvPicPr>
            <a:picLocks noChangeAspect="1"/>
          </p:cNvPicPr>
          <p:nvPr/>
        </p:nvPicPr>
        <p:blipFill>
          <a:blip r:embed="rId2"/>
          <a:stretch>
            <a:fillRect/>
          </a:stretch>
        </p:blipFill>
        <p:spPr>
          <a:xfrm>
            <a:off x="695325" y="166687"/>
            <a:ext cx="10801350" cy="6524625"/>
          </a:xfrm>
          <a:prstGeom prst="rect">
            <a:avLst/>
          </a:prstGeom>
        </p:spPr>
      </p:pic>
    </p:spTree>
    <p:extLst>
      <p:ext uri="{BB962C8B-B14F-4D97-AF65-F5344CB8AC3E}">
        <p14:creationId xmlns:p14="http://schemas.microsoft.com/office/powerpoint/2010/main" val="1626917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5" name="TextBox 4">
            <a:extLst>
              <a:ext uri="{FF2B5EF4-FFF2-40B4-BE49-F238E27FC236}">
                <a16:creationId xmlns:a16="http://schemas.microsoft.com/office/drawing/2014/main" id="{B698CDD9-0622-1017-2CDD-7549399BCAB1}"/>
              </a:ext>
            </a:extLst>
          </p:cNvPr>
          <p:cNvSpPr txBox="1"/>
          <p:nvPr/>
        </p:nvSpPr>
        <p:spPr>
          <a:xfrm>
            <a:off x="154642" y="1068665"/>
            <a:ext cx="6190128" cy="369332"/>
          </a:xfrm>
          <a:prstGeom prst="rect">
            <a:avLst/>
          </a:prstGeom>
          <a:noFill/>
        </p:spPr>
        <p:txBody>
          <a:bodyPr wrap="square">
            <a:spAutoFit/>
          </a:bodyPr>
          <a:lstStyle/>
          <a:p>
            <a:r>
              <a:rPr lang="en-IN" sz="1800" b="1" i="1" dirty="0">
                <a:solidFill>
                  <a:srgbClr val="C00000"/>
                </a:solidFill>
                <a:latin typeface="Arial" panose="020B0604020202020204" pitchFamily="34" charset="0"/>
              </a:rPr>
              <a:t>Histogram</a:t>
            </a:r>
          </a:p>
        </p:txBody>
      </p:sp>
      <p:sp>
        <p:nvSpPr>
          <p:cNvPr id="3" name="TextBox 2">
            <a:extLst>
              <a:ext uri="{FF2B5EF4-FFF2-40B4-BE49-F238E27FC236}">
                <a16:creationId xmlns:a16="http://schemas.microsoft.com/office/drawing/2014/main" id="{55C41733-67AE-AB9A-7631-60F4BE87A9AB}"/>
              </a:ext>
            </a:extLst>
          </p:cNvPr>
          <p:cNvSpPr txBox="1"/>
          <p:nvPr/>
        </p:nvSpPr>
        <p:spPr>
          <a:xfrm>
            <a:off x="109818" y="695849"/>
            <a:ext cx="6190128" cy="369332"/>
          </a:xfrm>
          <a:prstGeom prst="rect">
            <a:avLst/>
          </a:prstGeom>
          <a:noFill/>
        </p:spPr>
        <p:txBody>
          <a:bodyPr wrap="square">
            <a:spAutoFit/>
          </a:bodyPr>
          <a:lstStyle/>
          <a:p>
            <a:r>
              <a:rPr lang="en-US" sz="1800" b="1" u="sng" dirty="0">
                <a:solidFill>
                  <a:srgbClr val="404040"/>
                </a:solidFill>
                <a:latin typeface="Comic Sans MS" panose="030F0702030302020204" pitchFamily="66" charset="0"/>
              </a:rPr>
              <a:t>Plotting and exploring numerical data</a:t>
            </a:r>
          </a:p>
        </p:txBody>
      </p:sp>
      <p:pic>
        <p:nvPicPr>
          <p:cNvPr id="7" name="Picture 6">
            <a:extLst>
              <a:ext uri="{FF2B5EF4-FFF2-40B4-BE49-F238E27FC236}">
                <a16:creationId xmlns:a16="http://schemas.microsoft.com/office/drawing/2014/main" id="{A481C763-B693-D47C-57CA-9E701FC9D11A}"/>
              </a:ext>
            </a:extLst>
          </p:cNvPr>
          <p:cNvPicPr>
            <a:picLocks noChangeAspect="1"/>
          </p:cNvPicPr>
          <p:nvPr/>
        </p:nvPicPr>
        <p:blipFill>
          <a:blip r:embed="rId2"/>
          <a:stretch>
            <a:fillRect/>
          </a:stretch>
        </p:blipFill>
        <p:spPr>
          <a:xfrm>
            <a:off x="2384461" y="1141212"/>
            <a:ext cx="6391985" cy="5573716"/>
          </a:xfrm>
          <a:prstGeom prst="rect">
            <a:avLst/>
          </a:prstGeom>
        </p:spPr>
      </p:pic>
    </p:spTree>
    <p:extLst>
      <p:ext uri="{BB962C8B-B14F-4D97-AF65-F5344CB8AC3E}">
        <p14:creationId xmlns:p14="http://schemas.microsoft.com/office/powerpoint/2010/main" val="3091881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pic>
        <p:nvPicPr>
          <p:cNvPr id="10" name="Content Placeholder 9">
            <a:extLst>
              <a:ext uri="{FF2B5EF4-FFF2-40B4-BE49-F238E27FC236}">
                <a16:creationId xmlns:a16="http://schemas.microsoft.com/office/drawing/2014/main" id="{6AE9DC5E-E5B1-A3E3-635C-215F4D25900B}"/>
              </a:ext>
            </a:extLst>
          </p:cNvPr>
          <p:cNvPicPr>
            <a:picLocks noGrp="1" noChangeAspect="1"/>
          </p:cNvPicPr>
          <p:nvPr>
            <p:ph idx="1"/>
          </p:nvPr>
        </p:nvPicPr>
        <p:blipFill>
          <a:blip r:embed="rId2"/>
          <a:stretch>
            <a:fillRect/>
          </a:stretch>
        </p:blipFill>
        <p:spPr>
          <a:xfrm>
            <a:off x="5659811" y="1262050"/>
            <a:ext cx="5501248" cy="4166903"/>
          </a:xfrm>
        </p:spPr>
      </p:pic>
      <p:pic>
        <p:nvPicPr>
          <p:cNvPr id="5" name="Picture 4">
            <a:extLst>
              <a:ext uri="{FF2B5EF4-FFF2-40B4-BE49-F238E27FC236}">
                <a16:creationId xmlns:a16="http://schemas.microsoft.com/office/drawing/2014/main" id="{669BC8BF-E217-8122-5F5D-DF25F2A9312A}"/>
              </a:ext>
            </a:extLst>
          </p:cNvPr>
          <p:cNvPicPr>
            <a:picLocks noChangeAspect="1"/>
          </p:cNvPicPr>
          <p:nvPr/>
        </p:nvPicPr>
        <p:blipFill>
          <a:blip r:embed="rId3"/>
          <a:stretch>
            <a:fillRect/>
          </a:stretch>
        </p:blipFill>
        <p:spPr>
          <a:xfrm>
            <a:off x="838200" y="1452809"/>
            <a:ext cx="3942857" cy="3952381"/>
          </a:xfrm>
          <a:prstGeom prst="rect">
            <a:avLst/>
          </a:prstGeom>
        </p:spPr>
      </p:pic>
      <p:sp>
        <p:nvSpPr>
          <p:cNvPr id="8" name="TextBox 7">
            <a:extLst>
              <a:ext uri="{FF2B5EF4-FFF2-40B4-BE49-F238E27FC236}">
                <a16:creationId xmlns:a16="http://schemas.microsoft.com/office/drawing/2014/main" id="{50BBF5FC-DC15-58D2-61D1-1906C7EBE7A3}"/>
              </a:ext>
            </a:extLst>
          </p:cNvPr>
          <p:cNvSpPr txBox="1"/>
          <p:nvPr/>
        </p:nvSpPr>
        <p:spPr>
          <a:xfrm>
            <a:off x="109818" y="695849"/>
            <a:ext cx="6190128" cy="369332"/>
          </a:xfrm>
          <a:prstGeom prst="rect">
            <a:avLst/>
          </a:prstGeom>
          <a:noFill/>
        </p:spPr>
        <p:txBody>
          <a:bodyPr wrap="square">
            <a:spAutoFit/>
          </a:bodyPr>
          <a:lstStyle/>
          <a:p>
            <a:r>
              <a:rPr lang="en-US" sz="1800" b="1" u="sng" dirty="0">
                <a:solidFill>
                  <a:srgbClr val="404040"/>
                </a:solidFill>
                <a:latin typeface="Comic Sans MS" panose="030F0702030302020204" pitchFamily="66" charset="0"/>
              </a:rPr>
              <a:t>Plotting and exploring numerical data</a:t>
            </a:r>
          </a:p>
        </p:txBody>
      </p:sp>
    </p:spTree>
    <p:extLst>
      <p:ext uri="{BB962C8B-B14F-4D97-AF65-F5344CB8AC3E}">
        <p14:creationId xmlns:p14="http://schemas.microsoft.com/office/powerpoint/2010/main" val="1490413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5" name="TextBox 4">
            <a:extLst>
              <a:ext uri="{FF2B5EF4-FFF2-40B4-BE49-F238E27FC236}">
                <a16:creationId xmlns:a16="http://schemas.microsoft.com/office/drawing/2014/main" id="{B698CDD9-0622-1017-2CDD-7549399BCAB1}"/>
              </a:ext>
            </a:extLst>
          </p:cNvPr>
          <p:cNvSpPr txBox="1"/>
          <p:nvPr/>
        </p:nvSpPr>
        <p:spPr>
          <a:xfrm>
            <a:off x="154642" y="1068665"/>
            <a:ext cx="6190128" cy="369332"/>
          </a:xfrm>
          <a:prstGeom prst="rect">
            <a:avLst/>
          </a:prstGeom>
          <a:noFill/>
        </p:spPr>
        <p:txBody>
          <a:bodyPr wrap="square">
            <a:spAutoFit/>
          </a:bodyPr>
          <a:lstStyle/>
          <a:p>
            <a:r>
              <a:rPr lang="en-IN" sz="1800" i="1" dirty="0">
                <a:solidFill>
                  <a:srgbClr val="404040"/>
                </a:solidFill>
                <a:latin typeface="Arial" panose="020B0604020202020204" pitchFamily="34" charset="0"/>
              </a:rPr>
              <a:t>Analysing box plot for ‘cylinders’</a:t>
            </a:r>
            <a:endParaRPr lang="en-IN" dirty="0"/>
          </a:p>
        </p:txBody>
      </p:sp>
      <p:sp>
        <p:nvSpPr>
          <p:cNvPr id="6" name="TextBox 5">
            <a:extLst>
              <a:ext uri="{FF2B5EF4-FFF2-40B4-BE49-F238E27FC236}">
                <a16:creationId xmlns:a16="http://schemas.microsoft.com/office/drawing/2014/main" id="{DD6BC788-4753-E888-B61A-8C20453A824B}"/>
              </a:ext>
            </a:extLst>
          </p:cNvPr>
          <p:cNvSpPr txBox="1"/>
          <p:nvPr/>
        </p:nvSpPr>
        <p:spPr>
          <a:xfrm>
            <a:off x="109818" y="695849"/>
            <a:ext cx="6190128" cy="369332"/>
          </a:xfrm>
          <a:prstGeom prst="rect">
            <a:avLst/>
          </a:prstGeom>
          <a:noFill/>
        </p:spPr>
        <p:txBody>
          <a:bodyPr wrap="square">
            <a:spAutoFit/>
          </a:bodyPr>
          <a:lstStyle/>
          <a:p>
            <a:r>
              <a:rPr lang="en-US" sz="1800" b="1" u="sng" dirty="0">
                <a:solidFill>
                  <a:srgbClr val="404040"/>
                </a:solidFill>
                <a:latin typeface="Comic Sans MS" panose="030F0702030302020204" pitchFamily="66" charset="0"/>
              </a:rPr>
              <a:t>Plotting and exploring numerical data</a:t>
            </a:r>
          </a:p>
        </p:txBody>
      </p:sp>
      <p:pic>
        <p:nvPicPr>
          <p:cNvPr id="9" name="Picture 8">
            <a:extLst>
              <a:ext uri="{FF2B5EF4-FFF2-40B4-BE49-F238E27FC236}">
                <a16:creationId xmlns:a16="http://schemas.microsoft.com/office/drawing/2014/main" id="{239C6BAD-7E3F-9F11-775E-4EFAAA39D858}"/>
              </a:ext>
            </a:extLst>
          </p:cNvPr>
          <p:cNvPicPr>
            <a:picLocks noChangeAspect="1"/>
          </p:cNvPicPr>
          <p:nvPr/>
        </p:nvPicPr>
        <p:blipFill>
          <a:blip r:embed="rId2"/>
          <a:stretch>
            <a:fillRect/>
          </a:stretch>
        </p:blipFill>
        <p:spPr>
          <a:xfrm>
            <a:off x="255494" y="1625142"/>
            <a:ext cx="6671119" cy="1976628"/>
          </a:xfrm>
          <a:prstGeom prst="rect">
            <a:avLst/>
          </a:prstGeom>
        </p:spPr>
      </p:pic>
      <p:sp>
        <p:nvSpPr>
          <p:cNvPr id="13" name="TextBox 12">
            <a:extLst>
              <a:ext uri="{FF2B5EF4-FFF2-40B4-BE49-F238E27FC236}">
                <a16:creationId xmlns:a16="http://schemas.microsoft.com/office/drawing/2014/main" id="{3609162B-A126-E714-1393-37F3FFE3A041}"/>
              </a:ext>
            </a:extLst>
          </p:cNvPr>
          <p:cNvSpPr txBox="1"/>
          <p:nvPr/>
        </p:nvSpPr>
        <p:spPr>
          <a:xfrm>
            <a:off x="1167652" y="3635095"/>
            <a:ext cx="6190128" cy="369332"/>
          </a:xfrm>
          <a:prstGeom prst="rect">
            <a:avLst/>
          </a:prstGeom>
          <a:noFill/>
        </p:spPr>
        <p:txBody>
          <a:bodyPr wrap="square">
            <a:spAutoFit/>
          </a:bodyPr>
          <a:lstStyle/>
          <a:p>
            <a:r>
              <a:rPr lang="en-IN" sz="1800" i="1" dirty="0">
                <a:solidFill>
                  <a:srgbClr val="333333"/>
                </a:solidFill>
                <a:latin typeface="Arial" panose="020B0604020202020204" pitchFamily="34" charset="0"/>
              </a:rPr>
              <a:t>Frequency of “Cylinders” Attribute</a:t>
            </a:r>
            <a:endParaRPr lang="en-IN" dirty="0"/>
          </a:p>
        </p:txBody>
      </p:sp>
      <p:sp>
        <p:nvSpPr>
          <p:cNvPr id="14" name="TextBox 13">
            <a:extLst>
              <a:ext uri="{FF2B5EF4-FFF2-40B4-BE49-F238E27FC236}">
                <a16:creationId xmlns:a16="http://schemas.microsoft.com/office/drawing/2014/main" id="{D5EC8496-56B0-58B7-0449-6FC7123C0D44}"/>
              </a:ext>
            </a:extLst>
          </p:cNvPr>
          <p:cNvSpPr txBox="1"/>
          <p:nvPr/>
        </p:nvSpPr>
        <p:spPr>
          <a:xfrm>
            <a:off x="7584141" y="1712259"/>
            <a:ext cx="2590800" cy="923330"/>
          </a:xfrm>
          <a:prstGeom prst="rect">
            <a:avLst/>
          </a:prstGeom>
          <a:noFill/>
        </p:spPr>
        <p:txBody>
          <a:bodyPr wrap="square" rtlCol="0">
            <a:spAutoFit/>
          </a:bodyPr>
          <a:lstStyle/>
          <a:p>
            <a:r>
              <a:rPr lang="en-IN" dirty="0"/>
              <a:t>Q1 = 1</a:t>
            </a:r>
          </a:p>
          <a:p>
            <a:r>
              <a:rPr lang="en-IN" dirty="0"/>
              <a:t>Q2 = 4</a:t>
            </a:r>
          </a:p>
          <a:p>
            <a:r>
              <a:rPr lang="en-IN" dirty="0"/>
              <a:t>Q3 = 8 </a:t>
            </a:r>
          </a:p>
        </p:txBody>
      </p:sp>
      <p:pic>
        <p:nvPicPr>
          <p:cNvPr id="16" name="Picture 15">
            <a:extLst>
              <a:ext uri="{FF2B5EF4-FFF2-40B4-BE49-F238E27FC236}">
                <a16:creationId xmlns:a16="http://schemas.microsoft.com/office/drawing/2014/main" id="{6FB399D2-BCD6-6BCB-A93A-5CA8A3A44EC6}"/>
              </a:ext>
            </a:extLst>
          </p:cNvPr>
          <p:cNvPicPr>
            <a:picLocks noChangeAspect="1"/>
          </p:cNvPicPr>
          <p:nvPr/>
        </p:nvPicPr>
        <p:blipFill rotWithShape="1">
          <a:blip r:embed="rId3"/>
          <a:srcRect r="50000" b="50000"/>
          <a:stretch/>
        </p:blipFill>
        <p:spPr>
          <a:xfrm>
            <a:off x="7357780" y="3156808"/>
            <a:ext cx="4114800" cy="3116742"/>
          </a:xfrm>
          <a:prstGeom prst="rect">
            <a:avLst/>
          </a:prstGeom>
        </p:spPr>
      </p:pic>
      <p:sp>
        <p:nvSpPr>
          <p:cNvPr id="17" name="TextBox 16">
            <a:extLst>
              <a:ext uri="{FF2B5EF4-FFF2-40B4-BE49-F238E27FC236}">
                <a16:creationId xmlns:a16="http://schemas.microsoft.com/office/drawing/2014/main" id="{BF086085-1F50-842A-DD86-237ACA462C05}"/>
              </a:ext>
            </a:extLst>
          </p:cNvPr>
          <p:cNvSpPr txBox="1"/>
          <p:nvPr/>
        </p:nvSpPr>
        <p:spPr>
          <a:xfrm>
            <a:off x="8803341" y="2420471"/>
            <a:ext cx="3496235" cy="369332"/>
          </a:xfrm>
          <a:prstGeom prst="rect">
            <a:avLst/>
          </a:prstGeom>
          <a:noFill/>
        </p:spPr>
        <p:txBody>
          <a:bodyPr wrap="square" rtlCol="0">
            <a:spAutoFit/>
          </a:bodyPr>
          <a:lstStyle/>
          <a:p>
            <a:r>
              <a:rPr lang="en-IN" dirty="0">
                <a:solidFill>
                  <a:srgbClr val="C00000"/>
                </a:solidFill>
              </a:rPr>
              <a:t>NO UPPER WHISK SINCE Q3=8 </a:t>
            </a:r>
          </a:p>
        </p:txBody>
      </p:sp>
      <p:sp>
        <p:nvSpPr>
          <p:cNvPr id="19" name="TextBox 18">
            <a:extLst>
              <a:ext uri="{FF2B5EF4-FFF2-40B4-BE49-F238E27FC236}">
                <a16:creationId xmlns:a16="http://schemas.microsoft.com/office/drawing/2014/main" id="{926A5D10-8C49-67D4-EE72-C399C9813C5E}"/>
              </a:ext>
            </a:extLst>
          </p:cNvPr>
          <p:cNvSpPr txBox="1"/>
          <p:nvPr/>
        </p:nvSpPr>
        <p:spPr>
          <a:xfrm>
            <a:off x="309283" y="4303225"/>
            <a:ext cx="6243916" cy="1200329"/>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the lower whisker could have extended till -2 </a:t>
            </a:r>
          </a:p>
          <a:p>
            <a:r>
              <a:rPr lang="en-US" sz="1800" dirty="0">
                <a:solidFill>
                  <a:srgbClr val="333333"/>
                </a:solidFill>
                <a:latin typeface="Microsoft Sans Serif" panose="020B0604020202020204" pitchFamily="34" charset="0"/>
              </a:rPr>
              <a:t>(Q1 – 1.5 × IQR = 4 – 1.5 × 4 = –2), </a:t>
            </a:r>
          </a:p>
          <a:p>
            <a:r>
              <a:rPr lang="en-US" sz="1800" dirty="0">
                <a:solidFill>
                  <a:srgbClr val="333333"/>
                </a:solidFill>
                <a:latin typeface="Microsoft Sans Serif" panose="020B0604020202020204" pitchFamily="34" charset="0"/>
              </a:rPr>
              <a:t>in reality, there is no data value lower than 3. Hence, the lower whisker is also short.</a:t>
            </a:r>
            <a:endParaRPr lang="en-IN" dirty="0"/>
          </a:p>
        </p:txBody>
      </p:sp>
    </p:spTree>
    <p:extLst>
      <p:ext uri="{BB962C8B-B14F-4D97-AF65-F5344CB8AC3E}">
        <p14:creationId xmlns:p14="http://schemas.microsoft.com/office/powerpoint/2010/main" val="272443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C8B-0805-A0C9-0C70-C032E35451F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6C51C85-33F6-2DF1-58DB-2705C269F9B7}"/>
              </a:ext>
            </a:extLst>
          </p:cNvPr>
          <p:cNvSpPr>
            <a:spLocks noGrp="1"/>
          </p:cNvSpPr>
          <p:nvPr>
            <p:ph idx="1"/>
          </p:nvPr>
        </p:nvSpPr>
        <p:spPr/>
        <p:txBody>
          <a:bodyPr/>
          <a:lstStyle/>
          <a:p>
            <a:r>
              <a:rPr lang="en-IN" b="1" dirty="0"/>
              <a:t>Generalization </a:t>
            </a:r>
          </a:p>
          <a:p>
            <a:pPr algn="just"/>
            <a:r>
              <a:rPr lang="en-US" dirty="0"/>
              <a:t>The first part of machine learning process is abstraction i.e. abstract the knowledge which comes as input data in the form of a model. However, this abstraction process, or more popularly training the model, is just one part of machine learning. The other key part is to tune up the abstracted knowledge to a form which can be used to take future decisions. This is achieved as a part of generalization.</a:t>
            </a:r>
            <a:endParaRPr lang="en-IN" dirty="0"/>
          </a:p>
        </p:txBody>
      </p:sp>
    </p:spTree>
    <p:extLst>
      <p:ext uri="{BB962C8B-B14F-4D97-AF65-F5344CB8AC3E}">
        <p14:creationId xmlns:p14="http://schemas.microsoft.com/office/powerpoint/2010/main" val="4897242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5" name="TextBox 4">
            <a:extLst>
              <a:ext uri="{FF2B5EF4-FFF2-40B4-BE49-F238E27FC236}">
                <a16:creationId xmlns:a16="http://schemas.microsoft.com/office/drawing/2014/main" id="{B698CDD9-0622-1017-2CDD-7549399BCAB1}"/>
              </a:ext>
            </a:extLst>
          </p:cNvPr>
          <p:cNvSpPr txBox="1"/>
          <p:nvPr/>
        </p:nvSpPr>
        <p:spPr>
          <a:xfrm>
            <a:off x="154642" y="1068665"/>
            <a:ext cx="6190128" cy="369332"/>
          </a:xfrm>
          <a:prstGeom prst="rect">
            <a:avLst/>
          </a:prstGeom>
          <a:noFill/>
        </p:spPr>
        <p:txBody>
          <a:bodyPr wrap="square">
            <a:spAutoFit/>
          </a:bodyPr>
          <a:lstStyle/>
          <a:p>
            <a:r>
              <a:rPr lang="en-IN" sz="1800" b="1" i="1" dirty="0">
                <a:solidFill>
                  <a:srgbClr val="C00000"/>
                </a:solidFill>
                <a:latin typeface="Arial" panose="020B0604020202020204" pitchFamily="34" charset="0"/>
              </a:rPr>
              <a:t>Histogram</a:t>
            </a:r>
          </a:p>
        </p:txBody>
      </p:sp>
      <p:sp>
        <p:nvSpPr>
          <p:cNvPr id="3" name="TextBox 2">
            <a:extLst>
              <a:ext uri="{FF2B5EF4-FFF2-40B4-BE49-F238E27FC236}">
                <a16:creationId xmlns:a16="http://schemas.microsoft.com/office/drawing/2014/main" id="{55C41733-67AE-AB9A-7631-60F4BE87A9AB}"/>
              </a:ext>
            </a:extLst>
          </p:cNvPr>
          <p:cNvSpPr txBox="1"/>
          <p:nvPr/>
        </p:nvSpPr>
        <p:spPr>
          <a:xfrm>
            <a:off x="109818" y="695849"/>
            <a:ext cx="6190128" cy="369332"/>
          </a:xfrm>
          <a:prstGeom prst="rect">
            <a:avLst/>
          </a:prstGeom>
          <a:noFill/>
        </p:spPr>
        <p:txBody>
          <a:bodyPr wrap="square">
            <a:spAutoFit/>
          </a:bodyPr>
          <a:lstStyle/>
          <a:p>
            <a:r>
              <a:rPr lang="en-US" sz="1800" b="1" u="sng" dirty="0">
                <a:solidFill>
                  <a:srgbClr val="404040"/>
                </a:solidFill>
                <a:latin typeface="Comic Sans MS" panose="030F0702030302020204" pitchFamily="66" charset="0"/>
              </a:rPr>
              <a:t>Plotting and exploring numerical data</a:t>
            </a:r>
          </a:p>
        </p:txBody>
      </p:sp>
      <p:sp>
        <p:nvSpPr>
          <p:cNvPr id="8" name="TextBox 7">
            <a:extLst>
              <a:ext uri="{FF2B5EF4-FFF2-40B4-BE49-F238E27FC236}">
                <a16:creationId xmlns:a16="http://schemas.microsoft.com/office/drawing/2014/main" id="{69E65D3F-ED9A-5E8F-183E-B983F49F9FD6}"/>
              </a:ext>
            </a:extLst>
          </p:cNvPr>
          <p:cNvSpPr txBox="1"/>
          <p:nvPr/>
        </p:nvSpPr>
        <p:spPr>
          <a:xfrm>
            <a:off x="336176" y="1359216"/>
            <a:ext cx="11519647" cy="17018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The focus of histogram is to plot ranges of data values (acting as ‘bins’), the number of data elements in each range will depend on the data distribution. Based on that, the size of each bar corresponding to the different ranges </a:t>
            </a:r>
            <a:r>
              <a:rPr lang="en-IN" sz="1800" dirty="0">
                <a:solidFill>
                  <a:srgbClr val="333333"/>
                </a:solidFill>
                <a:latin typeface="Microsoft Sans Serif" panose="020B0604020202020204" pitchFamily="34" charset="0"/>
              </a:rPr>
              <a:t>will vary.</a:t>
            </a:r>
          </a:p>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Histograms might be of different shapes depending on the </a:t>
            </a:r>
            <a:r>
              <a:rPr lang="en-IN" sz="1800" dirty="0">
                <a:solidFill>
                  <a:srgbClr val="333333"/>
                </a:solidFill>
                <a:latin typeface="Microsoft Sans Serif" panose="020B0604020202020204" pitchFamily="34" charset="0"/>
              </a:rPr>
              <a:t>nature of the data</a:t>
            </a:r>
          </a:p>
        </p:txBody>
      </p:sp>
      <p:pic>
        <p:nvPicPr>
          <p:cNvPr id="10" name="Picture 9">
            <a:extLst>
              <a:ext uri="{FF2B5EF4-FFF2-40B4-BE49-F238E27FC236}">
                <a16:creationId xmlns:a16="http://schemas.microsoft.com/office/drawing/2014/main" id="{A86B7D4E-1F9F-05A3-754D-8F0EFF7C82CE}"/>
              </a:ext>
            </a:extLst>
          </p:cNvPr>
          <p:cNvPicPr>
            <a:picLocks noChangeAspect="1"/>
          </p:cNvPicPr>
          <p:nvPr/>
        </p:nvPicPr>
        <p:blipFill>
          <a:blip r:embed="rId2"/>
          <a:stretch>
            <a:fillRect/>
          </a:stretch>
        </p:blipFill>
        <p:spPr>
          <a:xfrm>
            <a:off x="2016564" y="3107701"/>
            <a:ext cx="6409199" cy="3328957"/>
          </a:xfrm>
          <a:prstGeom prst="rect">
            <a:avLst/>
          </a:prstGeom>
        </p:spPr>
      </p:pic>
    </p:spTree>
    <p:extLst>
      <p:ext uri="{BB962C8B-B14F-4D97-AF65-F5344CB8AC3E}">
        <p14:creationId xmlns:p14="http://schemas.microsoft.com/office/powerpoint/2010/main" val="1079868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5" name="TextBox 4">
            <a:extLst>
              <a:ext uri="{FF2B5EF4-FFF2-40B4-BE49-F238E27FC236}">
                <a16:creationId xmlns:a16="http://schemas.microsoft.com/office/drawing/2014/main" id="{B698CDD9-0622-1017-2CDD-7549399BCAB1}"/>
              </a:ext>
            </a:extLst>
          </p:cNvPr>
          <p:cNvSpPr txBox="1"/>
          <p:nvPr/>
        </p:nvSpPr>
        <p:spPr>
          <a:xfrm>
            <a:off x="154642" y="1068665"/>
            <a:ext cx="6190128" cy="369332"/>
          </a:xfrm>
          <a:prstGeom prst="rect">
            <a:avLst/>
          </a:prstGeom>
          <a:noFill/>
        </p:spPr>
        <p:txBody>
          <a:bodyPr wrap="square">
            <a:spAutoFit/>
          </a:bodyPr>
          <a:lstStyle/>
          <a:p>
            <a:r>
              <a:rPr lang="en-IN" sz="1800" b="1" i="1" dirty="0">
                <a:solidFill>
                  <a:srgbClr val="C00000"/>
                </a:solidFill>
                <a:latin typeface="Arial" panose="020B0604020202020204" pitchFamily="34" charset="0"/>
              </a:rPr>
              <a:t>Histogram</a:t>
            </a:r>
          </a:p>
        </p:txBody>
      </p:sp>
      <p:sp>
        <p:nvSpPr>
          <p:cNvPr id="3" name="TextBox 2">
            <a:extLst>
              <a:ext uri="{FF2B5EF4-FFF2-40B4-BE49-F238E27FC236}">
                <a16:creationId xmlns:a16="http://schemas.microsoft.com/office/drawing/2014/main" id="{55C41733-67AE-AB9A-7631-60F4BE87A9AB}"/>
              </a:ext>
            </a:extLst>
          </p:cNvPr>
          <p:cNvSpPr txBox="1"/>
          <p:nvPr/>
        </p:nvSpPr>
        <p:spPr>
          <a:xfrm>
            <a:off x="109818" y="695849"/>
            <a:ext cx="6190128" cy="369332"/>
          </a:xfrm>
          <a:prstGeom prst="rect">
            <a:avLst/>
          </a:prstGeom>
          <a:noFill/>
        </p:spPr>
        <p:txBody>
          <a:bodyPr wrap="square">
            <a:spAutoFit/>
          </a:bodyPr>
          <a:lstStyle/>
          <a:p>
            <a:r>
              <a:rPr lang="en-US" sz="1800" b="1" u="sng" dirty="0">
                <a:solidFill>
                  <a:srgbClr val="404040"/>
                </a:solidFill>
                <a:latin typeface="Comic Sans MS" panose="030F0702030302020204" pitchFamily="66" charset="0"/>
              </a:rPr>
              <a:t>Plotting and exploring numerical data</a:t>
            </a:r>
          </a:p>
        </p:txBody>
      </p:sp>
      <p:pic>
        <p:nvPicPr>
          <p:cNvPr id="7" name="Picture 6">
            <a:extLst>
              <a:ext uri="{FF2B5EF4-FFF2-40B4-BE49-F238E27FC236}">
                <a16:creationId xmlns:a16="http://schemas.microsoft.com/office/drawing/2014/main" id="{A481C763-B693-D47C-57CA-9E701FC9D11A}"/>
              </a:ext>
            </a:extLst>
          </p:cNvPr>
          <p:cNvPicPr>
            <a:picLocks noChangeAspect="1"/>
          </p:cNvPicPr>
          <p:nvPr/>
        </p:nvPicPr>
        <p:blipFill>
          <a:blip r:embed="rId2"/>
          <a:stretch>
            <a:fillRect/>
          </a:stretch>
        </p:blipFill>
        <p:spPr>
          <a:xfrm>
            <a:off x="2384461" y="1141212"/>
            <a:ext cx="6391985" cy="5573716"/>
          </a:xfrm>
          <a:prstGeom prst="rect">
            <a:avLst/>
          </a:prstGeom>
        </p:spPr>
      </p:pic>
    </p:spTree>
    <p:extLst>
      <p:ext uri="{BB962C8B-B14F-4D97-AF65-F5344CB8AC3E}">
        <p14:creationId xmlns:p14="http://schemas.microsoft.com/office/powerpoint/2010/main" val="37108758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E9C3-DF32-45FE-8B35-013ECF93B7DE}"/>
              </a:ext>
            </a:extLst>
          </p:cNvPr>
          <p:cNvSpPr>
            <a:spLocks noGrp="1"/>
          </p:cNvSpPr>
          <p:nvPr>
            <p:ph type="title"/>
          </p:nvPr>
        </p:nvSpPr>
        <p:spPr>
          <a:xfrm>
            <a:off x="0" y="-95251"/>
            <a:ext cx="10515600" cy="776288"/>
          </a:xfrm>
        </p:spPr>
        <p:txBody>
          <a:bodyPr>
            <a:normAutofit/>
          </a:bodyPr>
          <a:lstStyle/>
          <a:p>
            <a:r>
              <a:rPr lang="en-IN" sz="3600" dirty="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5" name="TextBox 4">
            <a:extLst>
              <a:ext uri="{FF2B5EF4-FFF2-40B4-BE49-F238E27FC236}">
                <a16:creationId xmlns:a16="http://schemas.microsoft.com/office/drawing/2014/main" id="{0480D69D-D98B-73FC-930B-23653BA230CC}"/>
              </a:ext>
            </a:extLst>
          </p:cNvPr>
          <p:cNvSpPr txBox="1"/>
          <p:nvPr/>
        </p:nvSpPr>
        <p:spPr>
          <a:xfrm>
            <a:off x="0" y="586065"/>
            <a:ext cx="6190128"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Exploring categorical data</a:t>
            </a:r>
          </a:p>
        </p:txBody>
      </p:sp>
      <p:sp>
        <p:nvSpPr>
          <p:cNvPr id="8" name="TextBox 7">
            <a:extLst>
              <a:ext uri="{FF2B5EF4-FFF2-40B4-BE49-F238E27FC236}">
                <a16:creationId xmlns:a16="http://schemas.microsoft.com/office/drawing/2014/main" id="{2EA07295-EC9F-D59B-85EE-24706B839E6B}"/>
              </a:ext>
            </a:extLst>
          </p:cNvPr>
          <p:cNvSpPr txBox="1"/>
          <p:nvPr/>
        </p:nvSpPr>
        <p:spPr>
          <a:xfrm>
            <a:off x="558052" y="1094376"/>
            <a:ext cx="6190128" cy="4848635"/>
          </a:xfrm>
          <a:prstGeom prst="rect">
            <a:avLst/>
          </a:prstGeom>
          <a:noFill/>
        </p:spPr>
        <p:txBody>
          <a:bodyPr wrap="square">
            <a:spAutoFit/>
          </a:bodyPr>
          <a:lstStyle/>
          <a:p>
            <a:pPr>
              <a:lnSpc>
                <a:spcPct val="150000"/>
              </a:lnSpc>
            </a:pPr>
            <a:r>
              <a:rPr lang="en-IN" sz="2800" dirty="0">
                <a:solidFill>
                  <a:srgbClr val="333333"/>
                </a:solidFill>
                <a:latin typeface="Microsoft Sans Serif" panose="020B0604020202020204" pitchFamily="34" charset="0"/>
              </a:rPr>
              <a:t>For attribute ‘car name’</a:t>
            </a:r>
          </a:p>
          <a:p>
            <a:pPr>
              <a:lnSpc>
                <a:spcPct val="150000"/>
              </a:lnSpc>
            </a:pPr>
            <a:r>
              <a:rPr lang="en-IN" sz="1800" dirty="0">
                <a:solidFill>
                  <a:srgbClr val="333333"/>
                </a:solidFill>
                <a:latin typeface="Microsoft Sans Serif" panose="020B0604020202020204" pitchFamily="34" charset="0"/>
              </a:rPr>
              <a:t>1. Chevrolet </a:t>
            </a:r>
            <a:r>
              <a:rPr lang="en-IN" sz="1800" dirty="0" err="1">
                <a:solidFill>
                  <a:srgbClr val="333333"/>
                </a:solidFill>
                <a:latin typeface="Microsoft Sans Serif" panose="020B0604020202020204" pitchFamily="34" charset="0"/>
              </a:rPr>
              <a:t>chevelle</a:t>
            </a:r>
            <a:r>
              <a:rPr lang="en-IN" sz="1800" dirty="0">
                <a:solidFill>
                  <a:srgbClr val="333333"/>
                </a:solidFill>
                <a:latin typeface="Microsoft Sans Serif" panose="020B0604020202020204" pitchFamily="34" charset="0"/>
              </a:rPr>
              <a:t> malibu</a:t>
            </a:r>
          </a:p>
          <a:p>
            <a:pPr>
              <a:lnSpc>
                <a:spcPct val="150000"/>
              </a:lnSpc>
            </a:pPr>
            <a:r>
              <a:rPr lang="en-IN" sz="1800" dirty="0">
                <a:solidFill>
                  <a:srgbClr val="333333"/>
                </a:solidFill>
                <a:latin typeface="Microsoft Sans Serif" panose="020B0604020202020204" pitchFamily="34" charset="0"/>
              </a:rPr>
              <a:t>2. Buick skylark 320</a:t>
            </a:r>
          </a:p>
          <a:p>
            <a:pPr>
              <a:lnSpc>
                <a:spcPct val="150000"/>
              </a:lnSpc>
            </a:pPr>
            <a:r>
              <a:rPr lang="en-IN" sz="1800" dirty="0">
                <a:solidFill>
                  <a:srgbClr val="333333"/>
                </a:solidFill>
                <a:latin typeface="Microsoft Sans Serif" panose="020B0604020202020204" pitchFamily="34" charset="0"/>
              </a:rPr>
              <a:t>3. Plymouth satellite</a:t>
            </a:r>
          </a:p>
          <a:p>
            <a:pPr>
              <a:lnSpc>
                <a:spcPct val="150000"/>
              </a:lnSpc>
            </a:pPr>
            <a:r>
              <a:rPr lang="en-IN" sz="1800" dirty="0">
                <a:solidFill>
                  <a:srgbClr val="333333"/>
                </a:solidFill>
                <a:latin typeface="Microsoft Sans Serif" panose="020B0604020202020204" pitchFamily="34" charset="0"/>
              </a:rPr>
              <a:t>4. </a:t>
            </a:r>
            <a:r>
              <a:rPr lang="en-IN" sz="1800" dirty="0" err="1">
                <a:solidFill>
                  <a:srgbClr val="333333"/>
                </a:solidFill>
                <a:latin typeface="Microsoft Sans Serif" panose="020B0604020202020204" pitchFamily="34" charset="0"/>
              </a:rPr>
              <a:t>Amc</a:t>
            </a:r>
            <a:r>
              <a:rPr lang="en-IN" sz="1800" dirty="0">
                <a:solidFill>
                  <a:srgbClr val="333333"/>
                </a:solidFill>
                <a:latin typeface="Microsoft Sans Serif" panose="020B0604020202020204" pitchFamily="34" charset="0"/>
              </a:rPr>
              <a:t> rebel </a:t>
            </a:r>
            <a:r>
              <a:rPr lang="en-IN" sz="1800" dirty="0" err="1">
                <a:solidFill>
                  <a:srgbClr val="333333"/>
                </a:solidFill>
                <a:latin typeface="Microsoft Sans Serif" panose="020B0604020202020204" pitchFamily="34" charset="0"/>
              </a:rPr>
              <a:t>sst</a:t>
            </a:r>
            <a:endParaRPr lang="en-IN" sz="1800" dirty="0">
              <a:solidFill>
                <a:srgbClr val="333333"/>
              </a:solidFill>
              <a:latin typeface="Microsoft Sans Serif" panose="020B0604020202020204" pitchFamily="34" charset="0"/>
            </a:endParaRPr>
          </a:p>
          <a:p>
            <a:pPr>
              <a:lnSpc>
                <a:spcPct val="150000"/>
              </a:lnSpc>
            </a:pPr>
            <a:r>
              <a:rPr lang="en-IN" sz="1800" dirty="0">
                <a:solidFill>
                  <a:srgbClr val="333333"/>
                </a:solidFill>
                <a:latin typeface="Microsoft Sans Serif" panose="020B0604020202020204" pitchFamily="34" charset="0"/>
              </a:rPr>
              <a:t>5. Ford </a:t>
            </a:r>
            <a:r>
              <a:rPr lang="en-IN" sz="1800" dirty="0" err="1">
                <a:solidFill>
                  <a:srgbClr val="333333"/>
                </a:solidFill>
                <a:latin typeface="Microsoft Sans Serif" panose="020B0604020202020204" pitchFamily="34" charset="0"/>
              </a:rPr>
              <a:t>torino</a:t>
            </a:r>
            <a:endParaRPr lang="en-IN" sz="1800" dirty="0">
              <a:solidFill>
                <a:srgbClr val="333333"/>
              </a:solidFill>
              <a:latin typeface="Microsoft Sans Serif" panose="020B0604020202020204" pitchFamily="34" charset="0"/>
            </a:endParaRPr>
          </a:p>
          <a:p>
            <a:pPr>
              <a:lnSpc>
                <a:spcPct val="150000"/>
              </a:lnSpc>
            </a:pPr>
            <a:r>
              <a:rPr lang="en-IN" sz="1800" dirty="0">
                <a:solidFill>
                  <a:srgbClr val="333333"/>
                </a:solidFill>
                <a:latin typeface="Microsoft Sans Serif" panose="020B0604020202020204" pitchFamily="34" charset="0"/>
              </a:rPr>
              <a:t>6. Ford </a:t>
            </a:r>
            <a:r>
              <a:rPr lang="en-IN" sz="1800" dirty="0" err="1">
                <a:solidFill>
                  <a:srgbClr val="333333"/>
                </a:solidFill>
                <a:latin typeface="Microsoft Sans Serif" panose="020B0604020202020204" pitchFamily="34" charset="0"/>
              </a:rPr>
              <a:t>galaxie</a:t>
            </a:r>
            <a:r>
              <a:rPr lang="en-IN" sz="1800" dirty="0">
                <a:solidFill>
                  <a:srgbClr val="333333"/>
                </a:solidFill>
                <a:latin typeface="Microsoft Sans Serif" panose="020B0604020202020204" pitchFamily="34" charset="0"/>
              </a:rPr>
              <a:t> 500</a:t>
            </a:r>
          </a:p>
          <a:p>
            <a:pPr>
              <a:lnSpc>
                <a:spcPct val="150000"/>
              </a:lnSpc>
            </a:pPr>
            <a:r>
              <a:rPr lang="en-IN" sz="1800" dirty="0">
                <a:solidFill>
                  <a:srgbClr val="333333"/>
                </a:solidFill>
                <a:latin typeface="Microsoft Sans Serif" panose="020B0604020202020204" pitchFamily="34" charset="0"/>
              </a:rPr>
              <a:t>7. Chevrolet impala</a:t>
            </a:r>
          </a:p>
          <a:p>
            <a:pPr>
              <a:lnSpc>
                <a:spcPct val="150000"/>
              </a:lnSpc>
            </a:pPr>
            <a:r>
              <a:rPr lang="en-IN" sz="1800" dirty="0">
                <a:solidFill>
                  <a:srgbClr val="333333"/>
                </a:solidFill>
                <a:latin typeface="Microsoft Sans Serif" panose="020B0604020202020204" pitchFamily="34" charset="0"/>
              </a:rPr>
              <a:t>8. Plymouth fury iii</a:t>
            </a:r>
          </a:p>
          <a:p>
            <a:pPr>
              <a:lnSpc>
                <a:spcPct val="150000"/>
              </a:lnSpc>
            </a:pPr>
            <a:r>
              <a:rPr lang="en-IN" sz="1800" dirty="0">
                <a:solidFill>
                  <a:srgbClr val="333333"/>
                </a:solidFill>
                <a:latin typeface="Microsoft Sans Serif" panose="020B0604020202020204" pitchFamily="34" charset="0"/>
              </a:rPr>
              <a:t>9. Pontiac </a:t>
            </a:r>
            <a:r>
              <a:rPr lang="en-IN" sz="1800" dirty="0" err="1">
                <a:solidFill>
                  <a:srgbClr val="333333"/>
                </a:solidFill>
                <a:latin typeface="Microsoft Sans Serif" panose="020B0604020202020204" pitchFamily="34" charset="0"/>
              </a:rPr>
              <a:t>catalina</a:t>
            </a:r>
            <a:endParaRPr lang="en-IN" sz="1800" dirty="0">
              <a:solidFill>
                <a:srgbClr val="333333"/>
              </a:solidFill>
              <a:latin typeface="Microsoft Sans Serif" panose="020B0604020202020204" pitchFamily="34" charset="0"/>
            </a:endParaRPr>
          </a:p>
          <a:p>
            <a:pPr>
              <a:lnSpc>
                <a:spcPct val="150000"/>
              </a:lnSpc>
            </a:pPr>
            <a:r>
              <a:rPr lang="en-IN" sz="1800" dirty="0">
                <a:solidFill>
                  <a:srgbClr val="333333"/>
                </a:solidFill>
                <a:latin typeface="Microsoft Sans Serif" panose="020B0604020202020204" pitchFamily="34" charset="0"/>
              </a:rPr>
              <a:t>10. </a:t>
            </a:r>
            <a:r>
              <a:rPr lang="en-IN" sz="1800" dirty="0" err="1">
                <a:solidFill>
                  <a:srgbClr val="333333"/>
                </a:solidFill>
                <a:latin typeface="Microsoft Sans Serif" panose="020B0604020202020204" pitchFamily="34" charset="0"/>
              </a:rPr>
              <a:t>Amc</a:t>
            </a:r>
            <a:r>
              <a:rPr lang="en-IN" sz="1800" dirty="0">
                <a:solidFill>
                  <a:srgbClr val="333333"/>
                </a:solidFill>
                <a:latin typeface="Microsoft Sans Serif" panose="020B0604020202020204" pitchFamily="34" charset="0"/>
              </a:rPr>
              <a:t> ambassador </a:t>
            </a:r>
            <a:r>
              <a:rPr lang="en-IN" sz="1800" dirty="0" err="1">
                <a:solidFill>
                  <a:srgbClr val="333333"/>
                </a:solidFill>
                <a:latin typeface="Microsoft Sans Serif" panose="020B0604020202020204" pitchFamily="34" charset="0"/>
              </a:rPr>
              <a:t>dpl</a:t>
            </a:r>
            <a:endParaRPr lang="en-IN" dirty="0"/>
          </a:p>
        </p:txBody>
      </p:sp>
      <p:sp>
        <p:nvSpPr>
          <p:cNvPr id="12" name="TextBox 11">
            <a:extLst>
              <a:ext uri="{FF2B5EF4-FFF2-40B4-BE49-F238E27FC236}">
                <a16:creationId xmlns:a16="http://schemas.microsoft.com/office/drawing/2014/main" id="{5E064906-8ED3-CB52-0E5C-C17BD87DA038}"/>
              </a:ext>
            </a:extLst>
          </p:cNvPr>
          <p:cNvSpPr txBox="1"/>
          <p:nvPr/>
        </p:nvSpPr>
        <p:spPr>
          <a:xfrm>
            <a:off x="5811371" y="1433917"/>
            <a:ext cx="6190128" cy="800219"/>
          </a:xfrm>
          <a:prstGeom prst="rect">
            <a:avLst/>
          </a:prstGeom>
          <a:noFill/>
        </p:spPr>
        <p:txBody>
          <a:bodyPr wrap="square">
            <a:spAutoFit/>
          </a:bodyPr>
          <a:lstStyle/>
          <a:p>
            <a:r>
              <a:rPr lang="en-IN" sz="2800" dirty="0">
                <a:solidFill>
                  <a:srgbClr val="333333"/>
                </a:solidFill>
                <a:latin typeface="Microsoft Sans Serif" panose="020B0604020202020204" pitchFamily="34" charset="0"/>
              </a:rPr>
              <a:t>For attribute ‘cylinders</a:t>
            </a:r>
            <a:r>
              <a:rPr lang="en-IN" sz="1800" dirty="0">
                <a:solidFill>
                  <a:srgbClr val="333333"/>
                </a:solidFill>
                <a:latin typeface="Microsoft Sans Serif" panose="020B0604020202020204" pitchFamily="34" charset="0"/>
              </a:rPr>
              <a:t>’</a:t>
            </a:r>
          </a:p>
          <a:p>
            <a:r>
              <a:rPr lang="en-IN" sz="1800" dirty="0">
                <a:solidFill>
                  <a:srgbClr val="333333"/>
                </a:solidFill>
                <a:latin typeface="Microsoft Sans Serif" panose="020B0604020202020204" pitchFamily="34" charset="0"/>
              </a:rPr>
              <a:t>8 4 6 3 5</a:t>
            </a:r>
            <a:endParaRPr lang="en-IN" dirty="0"/>
          </a:p>
        </p:txBody>
      </p:sp>
    </p:spTree>
    <p:extLst>
      <p:ext uri="{BB962C8B-B14F-4D97-AF65-F5344CB8AC3E}">
        <p14:creationId xmlns:p14="http://schemas.microsoft.com/office/powerpoint/2010/main" val="238713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8EC2-B5CC-53C7-3BA2-7155319EE34D}"/>
              </a:ext>
            </a:extLst>
          </p:cNvPr>
          <p:cNvSpPr>
            <a:spLocks noGrp="1"/>
          </p:cNvSpPr>
          <p:nvPr>
            <p:ph type="title"/>
          </p:nvPr>
        </p:nvSpPr>
        <p:spPr/>
        <p:txBody>
          <a:bodyPr/>
          <a:lstStyle/>
          <a:p>
            <a:endParaRPr lang="en-IN"/>
          </a:p>
        </p:txBody>
      </p:sp>
      <p:sp>
        <p:nvSpPr>
          <p:cNvPr id="6" name="TextBox 5">
            <a:extLst>
              <a:ext uri="{FF2B5EF4-FFF2-40B4-BE49-F238E27FC236}">
                <a16:creationId xmlns:a16="http://schemas.microsoft.com/office/drawing/2014/main" id="{09EA8176-E56B-FD50-4DFD-B35350F275CF}"/>
              </a:ext>
            </a:extLst>
          </p:cNvPr>
          <p:cNvSpPr txBox="1"/>
          <p:nvPr/>
        </p:nvSpPr>
        <p:spPr>
          <a:xfrm>
            <a:off x="618565" y="1321356"/>
            <a:ext cx="6096000" cy="369332"/>
          </a:xfrm>
          <a:prstGeom prst="rect">
            <a:avLst/>
          </a:prstGeom>
          <a:noFill/>
        </p:spPr>
        <p:txBody>
          <a:bodyPr wrap="square">
            <a:spAutoFit/>
          </a:bodyPr>
          <a:lstStyle/>
          <a:p>
            <a:r>
              <a:rPr lang="en-US" sz="1800" i="1" dirty="0">
                <a:solidFill>
                  <a:srgbClr val="C00000"/>
                </a:solidFill>
                <a:latin typeface="Arial" panose="020B0604020202020204" pitchFamily="34" charset="0"/>
              </a:rPr>
              <a:t>Count of Categories for ‘car name’ Attribute</a:t>
            </a:r>
            <a:endParaRPr lang="en-IN" dirty="0">
              <a:solidFill>
                <a:srgbClr val="C00000"/>
              </a:solidFill>
            </a:endParaRPr>
          </a:p>
        </p:txBody>
      </p:sp>
      <p:pic>
        <p:nvPicPr>
          <p:cNvPr id="8" name="Picture 7">
            <a:extLst>
              <a:ext uri="{FF2B5EF4-FFF2-40B4-BE49-F238E27FC236}">
                <a16:creationId xmlns:a16="http://schemas.microsoft.com/office/drawing/2014/main" id="{CA7069C2-C7F1-F64D-5586-9E989524E1F3}"/>
              </a:ext>
            </a:extLst>
          </p:cNvPr>
          <p:cNvPicPr>
            <a:picLocks noChangeAspect="1"/>
          </p:cNvPicPr>
          <p:nvPr/>
        </p:nvPicPr>
        <p:blipFill>
          <a:blip r:embed="rId2"/>
          <a:stretch>
            <a:fillRect/>
          </a:stretch>
        </p:blipFill>
        <p:spPr>
          <a:xfrm>
            <a:off x="838200" y="1825624"/>
            <a:ext cx="9569824" cy="1483251"/>
          </a:xfrm>
          <a:prstGeom prst="rect">
            <a:avLst/>
          </a:prstGeom>
        </p:spPr>
      </p:pic>
      <p:sp>
        <p:nvSpPr>
          <p:cNvPr id="9" name="Title 1">
            <a:extLst>
              <a:ext uri="{FF2B5EF4-FFF2-40B4-BE49-F238E27FC236}">
                <a16:creationId xmlns:a16="http://schemas.microsoft.com/office/drawing/2014/main" id="{7C831505-5A19-8BF6-464C-E2C0028B62AA}"/>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10" name="TextBox 9">
            <a:extLst>
              <a:ext uri="{FF2B5EF4-FFF2-40B4-BE49-F238E27FC236}">
                <a16:creationId xmlns:a16="http://schemas.microsoft.com/office/drawing/2014/main" id="{594D3A7E-C876-8D02-F191-0AB6FD0C8F03}"/>
              </a:ext>
            </a:extLst>
          </p:cNvPr>
          <p:cNvSpPr txBox="1"/>
          <p:nvPr/>
        </p:nvSpPr>
        <p:spPr>
          <a:xfrm>
            <a:off x="0" y="586065"/>
            <a:ext cx="6190128"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Exploring categorical data</a:t>
            </a:r>
          </a:p>
        </p:txBody>
      </p:sp>
      <p:sp>
        <p:nvSpPr>
          <p:cNvPr id="12" name="TextBox 11">
            <a:extLst>
              <a:ext uri="{FF2B5EF4-FFF2-40B4-BE49-F238E27FC236}">
                <a16:creationId xmlns:a16="http://schemas.microsoft.com/office/drawing/2014/main" id="{29FBDCF0-CB55-C4CD-1187-E0CB40081BC3}"/>
              </a:ext>
            </a:extLst>
          </p:cNvPr>
          <p:cNvSpPr txBox="1"/>
          <p:nvPr/>
        </p:nvSpPr>
        <p:spPr>
          <a:xfrm>
            <a:off x="755276" y="3543846"/>
            <a:ext cx="6190128" cy="369332"/>
          </a:xfrm>
          <a:prstGeom prst="rect">
            <a:avLst/>
          </a:prstGeom>
          <a:noFill/>
        </p:spPr>
        <p:txBody>
          <a:bodyPr wrap="square">
            <a:spAutoFit/>
          </a:bodyPr>
          <a:lstStyle/>
          <a:p>
            <a:r>
              <a:rPr lang="en-US" sz="1800" i="1" dirty="0">
                <a:solidFill>
                  <a:srgbClr val="C00000"/>
                </a:solidFill>
                <a:latin typeface="Arial" panose="020B0604020202020204" pitchFamily="34" charset="0"/>
              </a:rPr>
              <a:t>Count of Categories for ‘Cylinders’ Attribute</a:t>
            </a:r>
            <a:endParaRPr lang="en-IN" dirty="0">
              <a:solidFill>
                <a:srgbClr val="C00000"/>
              </a:solidFill>
            </a:endParaRPr>
          </a:p>
        </p:txBody>
      </p:sp>
      <p:pic>
        <p:nvPicPr>
          <p:cNvPr id="14" name="Picture 13">
            <a:extLst>
              <a:ext uri="{FF2B5EF4-FFF2-40B4-BE49-F238E27FC236}">
                <a16:creationId xmlns:a16="http://schemas.microsoft.com/office/drawing/2014/main" id="{2FF32EB9-C348-E51B-6D2D-F90667535FCF}"/>
              </a:ext>
            </a:extLst>
          </p:cNvPr>
          <p:cNvPicPr>
            <a:picLocks noChangeAspect="1"/>
          </p:cNvPicPr>
          <p:nvPr/>
        </p:nvPicPr>
        <p:blipFill>
          <a:blip r:embed="rId3"/>
          <a:stretch>
            <a:fillRect/>
          </a:stretch>
        </p:blipFill>
        <p:spPr>
          <a:xfrm>
            <a:off x="838200" y="4267929"/>
            <a:ext cx="10179424" cy="1132926"/>
          </a:xfrm>
          <a:prstGeom prst="rect">
            <a:avLst/>
          </a:prstGeom>
        </p:spPr>
      </p:pic>
    </p:spTree>
    <p:extLst>
      <p:ext uri="{BB962C8B-B14F-4D97-AF65-F5344CB8AC3E}">
        <p14:creationId xmlns:p14="http://schemas.microsoft.com/office/powerpoint/2010/main" val="39317559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BAD2-BC09-4E91-987A-48B1055F69DA}"/>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E8F02B23-A6DD-42DB-28E6-3C9ABFE6A924}"/>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3C8C3B8D-F98B-917E-4CE1-B80C88CFDD7E}"/>
              </a:ext>
            </a:extLst>
          </p:cNvPr>
          <p:cNvPicPr>
            <a:picLocks noChangeAspect="1"/>
          </p:cNvPicPr>
          <p:nvPr/>
        </p:nvPicPr>
        <p:blipFill>
          <a:blip r:embed="rId2"/>
          <a:stretch>
            <a:fillRect/>
          </a:stretch>
        </p:blipFill>
        <p:spPr>
          <a:xfrm>
            <a:off x="0" y="365597"/>
            <a:ext cx="12192000" cy="6126805"/>
          </a:xfrm>
          <a:prstGeom prst="rect">
            <a:avLst/>
          </a:prstGeom>
        </p:spPr>
      </p:pic>
    </p:spTree>
    <p:extLst>
      <p:ext uri="{BB962C8B-B14F-4D97-AF65-F5344CB8AC3E}">
        <p14:creationId xmlns:p14="http://schemas.microsoft.com/office/powerpoint/2010/main" val="4121460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43B4-1E5B-AD84-7B4D-9A7CE58098F1}"/>
              </a:ext>
            </a:extLst>
          </p:cNvPr>
          <p:cNvSpPr>
            <a:spLocks noGrp="1"/>
          </p:cNvSpPr>
          <p:nvPr>
            <p:ph type="title"/>
          </p:nvPr>
        </p:nvSpPr>
        <p:spPr/>
        <p:txBody>
          <a:bodyPr/>
          <a:lstStyle/>
          <a:p>
            <a:endParaRPr lang="en-IN"/>
          </a:p>
        </p:txBody>
      </p:sp>
      <p:sp>
        <p:nvSpPr>
          <p:cNvPr id="5" name="Title 1">
            <a:extLst>
              <a:ext uri="{FF2B5EF4-FFF2-40B4-BE49-F238E27FC236}">
                <a16:creationId xmlns:a16="http://schemas.microsoft.com/office/drawing/2014/main" id="{B702DC90-6666-E0F5-6C7A-16EC6A28A011}"/>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6" name="TextBox 5">
            <a:extLst>
              <a:ext uri="{FF2B5EF4-FFF2-40B4-BE49-F238E27FC236}">
                <a16:creationId xmlns:a16="http://schemas.microsoft.com/office/drawing/2014/main" id="{9105AA82-38C5-9C3A-33D7-7373127D3E9A}"/>
              </a:ext>
            </a:extLst>
          </p:cNvPr>
          <p:cNvSpPr txBox="1"/>
          <p:nvPr/>
        </p:nvSpPr>
        <p:spPr>
          <a:xfrm>
            <a:off x="0" y="586065"/>
            <a:ext cx="6190128"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Exploring categorical data</a:t>
            </a:r>
          </a:p>
        </p:txBody>
      </p:sp>
      <p:sp>
        <p:nvSpPr>
          <p:cNvPr id="8" name="TextBox 7">
            <a:extLst>
              <a:ext uri="{FF2B5EF4-FFF2-40B4-BE49-F238E27FC236}">
                <a16:creationId xmlns:a16="http://schemas.microsoft.com/office/drawing/2014/main" id="{7B972973-A4CA-78D6-D4F9-BE7D7BB3A937}"/>
              </a:ext>
            </a:extLst>
          </p:cNvPr>
          <p:cNvSpPr txBox="1"/>
          <p:nvPr/>
        </p:nvSpPr>
        <p:spPr>
          <a:xfrm>
            <a:off x="289112" y="1141413"/>
            <a:ext cx="6190128" cy="369332"/>
          </a:xfrm>
          <a:prstGeom prst="rect">
            <a:avLst/>
          </a:prstGeom>
          <a:noFill/>
        </p:spPr>
        <p:txBody>
          <a:bodyPr wrap="square">
            <a:spAutoFit/>
          </a:bodyPr>
          <a:lstStyle/>
          <a:p>
            <a:r>
              <a:rPr lang="en-US" sz="1800" i="1" dirty="0">
                <a:solidFill>
                  <a:srgbClr val="C00000"/>
                </a:solidFill>
                <a:latin typeface="Arial" panose="020B0604020202020204" pitchFamily="34" charset="0"/>
              </a:rPr>
              <a:t>Proportion of Categories for ‘“Cylinders’ Attribute</a:t>
            </a:r>
            <a:endParaRPr lang="en-IN" dirty="0">
              <a:solidFill>
                <a:srgbClr val="C00000"/>
              </a:solidFill>
            </a:endParaRPr>
          </a:p>
        </p:txBody>
      </p:sp>
      <p:pic>
        <p:nvPicPr>
          <p:cNvPr id="10" name="Picture 9">
            <a:extLst>
              <a:ext uri="{FF2B5EF4-FFF2-40B4-BE49-F238E27FC236}">
                <a16:creationId xmlns:a16="http://schemas.microsoft.com/office/drawing/2014/main" id="{7BD65DEC-6FE9-ABFE-7296-A813FD134AC7}"/>
              </a:ext>
            </a:extLst>
          </p:cNvPr>
          <p:cNvPicPr>
            <a:picLocks noChangeAspect="1"/>
          </p:cNvPicPr>
          <p:nvPr/>
        </p:nvPicPr>
        <p:blipFill>
          <a:blip r:embed="rId2"/>
          <a:stretch>
            <a:fillRect/>
          </a:stretch>
        </p:blipFill>
        <p:spPr>
          <a:xfrm>
            <a:off x="1435622" y="1596721"/>
            <a:ext cx="8676565" cy="1342802"/>
          </a:xfrm>
          <a:prstGeom prst="rect">
            <a:avLst/>
          </a:prstGeom>
        </p:spPr>
      </p:pic>
      <p:pic>
        <p:nvPicPr>
          <p:cNvPr id="12" name="Picture 11">
            <a:extLst>
              <a:ext uri="{FF2B5EF4-FFF2-40B4-BE49-F238E27FC236}">
                <a16:creationId xmlns:a16="http://schemas.microsoft.com/office/drawing/2014/main" id="{4D7D4E3F-2A8A-B5F5-4623-985D371C93BE}"/>
              </a:ext>
            </a:extLst>
          </p:cNvPr>
          <p:cNvPicPr>
            <a:picLocks noChangeAspect="1"/>
          </p:cNvPicPr>
          <p:nvPr/>
        </p:nvPicPr>
        <p:blipFill>
          <a:blip r:embed="rId3"/>
          <a:stretch>
            <a:fillRect/>
          </a:stretch>
        </p:blipFill>
        <p:spPr>
          <a:xfrm>
            <a:off x="1361251" y="4723846"/>
            <a:ext cx="9288820" cy="1033805"/>
          </a:xfrm>
          <a:prstGeom prst="rect">
            <a:avLst/>
          </a:prstGeom>
        </p:spPr>
      </p:pic>
      <p:sp>
        <p:nvSpPr>
          <p:cNvPr id="14" name="TextBox 13">
            <a:extLst>
              <a:ext uri="{FF2B5EF4-FFF2-40B4-BE49-F238E27FC236}">
                <a16:creationId xmlns:a16="http://schemas.microsoft.com/office/drawing/2014/main" id="{CFE4FD09-D26C-F298-895F-879468C61142}"/>
              </a:ext>
            </a:extLst>
          </p:cNvPr>
          <p:cNvSpPr txBox="1"/>
          <p:nvPr/>
        </p:nvSpPr>
        <p:spPr>
          <a:xfrm>
            <a:off x="838200" y="3529529"/>
            <a:ext cx="6190128" cy="369332"/>
          </a:xfrm>
          <a:prstGeom prst="rect">
            <a:avLst/>
          </a:prstGeom>
          <a:noFill/>
        </p:spPr>
        <p:txBody>
          <a:bodyPr wrap="square">
            <a:spAutoFit/>
          </a:bodyPr>
          <a:lstStyle/>
          <a:p>
            <a:r>
              <a:rPr lang="en-US" sz="1800" i="1" dirty="0">
                <a:solidFill>
                  <a:srgbClr val="C00000"/>
                </a:solidFill>
                <a:latin typeface="Arial" panose="020B0604020202020204" pitchFamily="34" charset="0"/>
              </a:rPr>
              <a:t>Proportion of Categories for “Cylinders” Attribute</a:t>
            </a:r>
            <a:endParaRPr lang="en-IN" dirty="0">
              <a:solidFill>
                <a:srgbClr val="C00000"/>
              </a:solidFill>
            </a:endParaRPr>
          </a:p>
        </p:txBody>
      </p:sp>
    </p:spTree>
    <p:extLst>
      <p:ext uri="{BB962C8B-B14F-4D97-AF65-F5344CB8AC3E}">
        <p14:creationId xmlns:p14="http://schemas.microsoft.com/office/powerpoint/2010/main" val="2545971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43EF4-B4A4-22D2-34AA-7AA5009314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02110-E9C4-35A9-2880-0C0C88533BB4}"/>
              </a:ext>
            </a:extLst>
          </p:cNvPr>
          <p:cNvSpPr>
            <a:spLocks noGrp="1"/>
          </p:cNvSpPr>
          <p:nvPr>
            <p:ph idx="1"/>
          </p:nvPr>
        </p:nvSpPr>
        <p:spPr/>
        <p:txBody>
          <a:bodyPr/>
          <a:lstStyle/>
          <a:p>
            <a:endParaRPr lang="en-IN" dirty="0"/>
          </a:p>
        </p:txBody>
      </p:sp>
      <p:sp>
        <p:nvSpPr>
          <p:cNvPr id="5" name="Title 1">
            <a:extLst>
              <a:ext uri="{FF2B5EF4-FFF2-40B4-BE49-F238E27FC236}">
                <a16:creationId xmlns:a16="http://schemas.microsoft.com/office/drawing/2014/main" id="{E8A2E1D6-1724-EA33-F205-B1DB5DB5CD46}"/>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8" name="TextBox 7">
            <a:extLst>
              <a:ext uri="{FF2B5EF4-FFF2-40B4-BE49-F238E27FC236}">
                <a16:creationId xmlns:a16="http://schemas.microsoft.com/office/drawing/2014/main" id="{1000A670-5C34-93EA-42F3-4075B26B9141}"/>
              </a:ext>
            </a:extLst>
          </p:cNvPr>
          <p:cNvSpPr txBox="1"/>
          <p:nvPr/>
        </p:nvSpPr>
        <p:spPr>
          <a:xfrm>
            <a:off x="163606" y="658574"/>
            <a:ext cx="6190128"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Exploring relationship between variables</a:t>
            </a:r>
            <a:endParaRPr lang="en-IN" b="1" u="sng" dirty="0"/>
          </a:p>
        </p:txBody>
      </p:sp>
      <p:sp>
        <p:nvSpPr>
          <p:cNvPr id="10" name="TextBox 9">
            <a:extLst>
              <a:ext uri="{FF2B5EF4-FFF2-40B4-BE49-F238E27FC236}">
                <a16:creationId xmlns:a16="http://schemas.microsoft.com/office/drawing/2014/main" id="{15A91BD5-6E8E-EFC3-47DF-4FB2D48D662B}"/>
              </a:ext>
            </a:extLst>
          </p:cNvPr>
          <p:cNvSpPr txBox="1"/>
          <p:nvPr/>
        </p:nvSpPr>
        <p:spPr>
          <a:xfrm>
            <a:off x="567017" y="1141413"/>
            <a:ext cx="6190128" cy="369332"/>
          </a:xfrm>
          <a:prstGeom prst="rect">
            <a:avLst/>
          </a:prstGeom>
          <a:noFill/>
        </p:spPr>
        <p:txBody>
          <a:bodyPr wrap="square">
            <a:spAutoFit/>
          </a:bodyPr>
          <a:lstStyle/>
          <a:p>
            <a:r>
              <a:rPr lang="en-IN" sz="1800" b="1" i="1" dirty="0">
                <a:solidFill>
                  <a:srgbClr val="C00000"/>
                </a:solidFill>
                <a:latin typeface="Arial" panose="020B0604020202020204" pitchFamily="34" charset="0"/>
              </a:rPr>
              <a:t>Scatter plot</a:t>
            </a:r>
          </a:p>
        </p:txBody>
      </p:sp>
      <p:pic>
        <p:nvPicPr>
          <p:cNvPr id="12" name="Picture 11">
            <a:extLst>
              <a:ext uri="{FF2B5EF4-FFF2-40B4-BE49-F238E27FC236}">
                <a16:creationId xmlns:a16="http://schemas.microsoft.com/office/drawing/2014/main" id="{E40A07EE-5F6A-F549-D27C-1A66F2D39C6F}"/>
              </a:ext>
            </a:extLst>
          </p:cNvPr>
          <p:cNvPicPr>
            <a:picLocks noChangeAspect="1"/>
          </p:cNvPicPr>
          <p:nvPr/>
        </p:nvPicPr>
        <p:blipFill>
          <a:blip r:embed="rId2"/>
          <a:stretch>
            <a:fillRect/>
          </a:stretch>
        </p:blipFill>
        <p:spPr>
          <a:xfrm>
            <a:off x="1784370" y="1690132"/>
            <a:ext cx="4840153" cy="4368474"/>
          </a:xfrm>
          <a:prstGeom prst="rect">
            <a:avLst/>
          </a:prstGeom>
        </p:spPr>
      </p:pic>
      <p:sp>
        <p:nvSpPr>
          <p:cNvPr id="14" name="TextBox 13">
            <a:extLst>
              <a:ext uri="{FF2B5EF4-FFF2-40B4-BE49-F238E27FC236}">
                <a16:creationId xmlns:a16="http://schemas.microsoft.com/office/drawing/2014/main" id="{C64BD893-2927-A2A8-F727-5A3EFD058555}"/>
              </a:ext>
            </a:extLst>
          </p:cNvPr>
          <p:cNvSpPr txBox="1"/>
          <p:nvPr/>
        </p:nvSpPr>
        <p:spPr>
          <a:xfrm>
            <a:off x="1963272" y="6008877"/>
            <a:ext cx="6190128"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Scatter plot of ‘displacement’ and ‘mpg’</a:t>
            </a:r>
            <a:endParaRPr lang="en-IN" dirty="0"/>
          </a:p>
        </p:txBody>
      </p:sp>
      <p:sp>
        <p:nvSpPr>
          <p:cNvPr id="16" name="TextBox 15">
            <a:extLst>
              <a:ext uri="{FF2B5EF4-FFF2-40B4-BE49-F238E27FC236}">
                <a16:creationId xmlns:a16="http://schemas.microsoft.com/office/drawing/2014/main" id="{353A2523-70A3-A450-4753-7428E0516A8C}"/>
              </a:ext>
            </a:extLst>
          </p:cNvPr>
          <p:cNvSpPr txBox="1"/>
          <p:nvPr/>
        </p:nvSpPr>
        <p:spPr>
          <a:xfrm>
            <a:off x="7227794" y="2491753"/>
            <a:ext cx="6190128" cy="8783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rgbClr val="C00000"/>
                </a:solidFill>
                <a:latin typeface="Microsoft Sans Serif" panose="020B0604020202020204" pitchFamily="34" charset="0"/>
              </a:rPr>
              <a:t>visualizing bivariate relationships, i.e.</a:t>
            </a:r>
          </a:p>
          <a:p>
            <a:pPr marL="285750" indent="-285750">
              <a:lnSpc>
                <a:spcPct val="150000"/>
              </a:lnSpc>
              <a:buFont typeface="Arial" panose="020B0604020202020204" pitchFamily="34" charset="0"/>
              <a:buChar char="•"/>
            </a:pPr>
            <a:r>
              <a:rPr lang="en-IN" sz="1800" dirty="0">
                <a:solidFill>
                  <a:srgbClr val="C00000"/>
                </a:solidFill>
                <a:latin typeface="Microsoft Sans Serif" panose="020B0604020202020204" pitchFamily="34" charset="0"/>
              </a:rPr>
              <a:t>relationship between two variables.</a:t>
            </a:r>
            <a:endParaRPr lang="en-IN" dirty="0">
              <a:solidFill>
                <a:srgbClr val="C00000"/>
              </a:solidFill>
            </a:endParaRPr>
          </a:p>
        </p:txBody>
      </p:sp>
    </p:spTree>
    <p:extLst>
      <p:ext uri="{BB962C8B-B14F-4D97-AF65-F5344CB8AC3E}">
        <p14:creationId xmlns:p14="http://schemas.microsoft.com/office/powerpoint/2010/main" val="50253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AF1-B83B-FA77-796D-8C32861CA1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066D95-C276-C17D-0AB3-49060B6ABD3E}"/>
              </a:ext>
            </a:extLst>
          </p:cNvPr>
          <p:cNvSpPr>
            <a:spLocks noGrp="1"/>
          </p:cNvSpPr>
          <p:nvPr>
            <p:ph idx="1"/>
          </p:nvPr>
        </p:nvSpPr>
        <p:spPr>
          <a:xfrm>
            <a:off x="838200" y="1848088"/>
            <a:ext cx="10515600" cy="4351338"/>
          </a:xfrm>
        </p:spPr>
        <p:txBody>
          <a:bodyPr/>
          <a:lstStyle/>
          <a:p>
            <a:endParaRPr lang="en-IN" dirty="0"/>
          </a:p>
        </p:txBody>
      </p:sp>
      <p:sp>
        <p:nvSpPr>
          <p:cNvPr id="5" name="Title 1">
            <a:extLst>
              <a:ext uri="{FF2B5EF4-FFF2-40B4-BE49-F238E27FC236}">
                <a16:creationId xmlns:a16="http://schemas.microsoft.com/office/drawing/2014/main" id="{4DFC22A3-D731-C7B5-C84E-E0046C55CCCA}"/>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6" name="TextBox 5">
            <a:extLst>
              <a:ext uri="{FF2B5EF4-FFF2-40B4-BE49-F238E27FC236}">
                <a16:creationId xmlns:a16="http://schemas.microsoft.com/office/drawing/2014/main" id="{9756F6B3-2167-6BED-B06D-74FC71EF7D31}"/>
              </a:ext>
            </a:extLst>
          </p:cNvPr>
          <p:cNvSpPr txBox="1"/>
          <p:nvPr/>
        </p:nvSpPr>
        <p:spPr>
          <a:xfrm>
            <a:off x="163606" y="658574"/>
            <a:ext cx="6190128" cy="369332"/>
          </a:xfrm>
          <a:prstGeom prst="rect">
            <a:avLst/>
          </a:prstGeom>
          <a:noFill/>
        </p:spPr>
        <p:txBody>
          <a:bodyPr wrap="square">
            <a:spAutoFit/>
          </a:bodyPr>
          <a:lstStyle/>
          <a:p>
            <a:r>
              <a:rPr lang="en-IN" sz="1800" b="1" u="sng" dirty="0">
                <a:solidFill>
                  <a:srgbClr val="404040"/>
                </a:solidFill>
                <a:latin typeface="Comic Sans MS" panose="030F0702030302020204" pitchFamily="66" charset="0"/>
              </a:rPr>
              <a:t>Exploring relationship between variables</a:t>
            </a:r>
            <a:endParaRPr lang="en-IN" b="1" u="sng" dirty="0"/>
          </a:p>
        </p:txBody>
      </p:sp>
      <p:pic>
        <p:nvPicPr>
          <p:cNvPr id="8" name="Picture 7">
            <a:extLst>
              <a:ext uri="{FF2B5EF4-FFF2-40B4-BE49-F238E27FC236}">
                <a16:creationId xmlns:a16="http://schemas.microsoft.com/office/drawing/2014/main" id="{074BC89A-B1D0-A8CF-39A7-2276632F9E1F}"/>
              </a:ext>
            </a:extLst>
          </p:cNvPr>
          <p:cNvPicPr>
            <a:picLocks noChangeAspect="1"/>
          </p:cNvPicPr>
          <p:nvPr/>
        </p:nvPicPr>
        <p:blipFill>
          <a:blip r:embed="rId2"/>
          <a:stretch>
            <a:fillRect/>
          </a:stretch>
        </p:blipFill>
        <p:spPr>
          <a:xfrm>
            <a:off x="3671390" y="1130235"/>
            <a:ext cx="4849219" cy="4597530"/>
          </a:xfrm>
          <a:prstGeom prst="rect">
            <a:avLst/>
          </a:prstGeom>
        </p:spPr>
      </p:pic>
      <p:sp>
        <p:nvSpPr>
          <p:cNvPr id="10" name="TextBox 9">
            <a:extLst>
              <a:ext uri="{FF2B5EF4-FFF2-40B4-BE49-F238E27FC236}">
                <a16:creationId xmlns:a16="http://schemas.microsoft.com/office/drawing/2014/main" id="{CF99176B-DA36-F88D-8664-327C5632A1EF}"/>
              </a:ext>
            </a:extLst>
          </p:cNvPr>
          <p:cNvSpPr txBox="1"/>
          <p:nvPr/>
        </p:nvSpPr>
        <p:spPr>
          <a:xfrm>
            <a:off x="2861983" y="5778929"/>
            <a:ext cx="7653617" cy="369332"/>
          </a:xfrm>
          <a:prstGeom prst="rect">
            <a:avLst/>
          </a:prstGeom>
          <a:noFill/>
        </p:spPr>
        <p:txBody>
          <a:bodyPr wrap="square">
            <a:spAutoFit/>
          </a:bodyPr>
          <a:lstStyle/>
          <a:p>
            <a:r>
              <a:rPr lang="en-US" sz="1800" dirty="0">
                <a:solidFill>
                  <a:srgbClr val="333333"/>
                </a:solidFill>
                <a:latin typeface="Microsoft Sans Serif" panose="020B0604020202020204" pitchFamily="34" charset="0"/>
              </a:rPr>
              <a:t>Pair wise scatter plot between different attributes of Auto MPG</a:t>
            </a:r>
            <a:endParaRPr lang="en-IN" dirty="0"/>
          </a:p>
        </p:txBody>
      </p:sp>
    </p:spTree>
    <p:extLst>
      <p:ext uri="{BB962C8B-B14F-4D97-AF65-F5344CB8AC3E}">
        <p14:creationId xmlns:p14="http://schemas.microsoft.com/office/powerpoint/2010/main" val="15357822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FC22A3-D731-C7B5-C84E-E0046C55CCCA}"/>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6" name="TextBox 5">
            <a:extLst>
              <a:ext uri="{FF2B5EF4-FFF2-40B4-BE49-F238E27FC236}">
                <a16:creationId xmlns:a16="http://schemas.microsoft.com/office/drawing/2014/main" id="{9756F6B3-2167-6BED-B06D-74FC71EF7D31}"/>
              </a:ext>
            </a:extLst>
          </p:cNvPr>
          <p:cNvSpPr txBox="1"/>
          <p:nvPr/>
        </p:nvSpPr>
        <p:spPr>
          <a:xfrm>
            <a:off x="163606" y="658574"/>
            <a:ext cx="6190128" cy="369332"/>
          </a:xfrm>
          <a:prstGeom prst="rect">
            <a:avLst/>
          </a:prstGeom>
          <a:noFill/>
        </p:spPr>
        <p:txBody>
          <a:bodyPr wrap="square">
            <a:spAutoFit/>
          </a:bodyPr>
          <a:lstStyle/>
          <a:p>
            <a:r>
              <a:rPr lang="en-IN" sz="1800" b="1" i="1" u="sng" dirty="0">
                <a:solidFill>
                  <a:srgbClr val="404040"/>
                </a:solidFill>
                <a:latin typeface="Arial" panose="020B0604020202020204" pitchFamily="34" charset="0"/>
              </a:rPr>
              <a:t>Two-way cross-tabulations</a:t>
            </a:r>
          </a:p>
        </p:txBody>
      </p:sp>
      <p:sp>
        <p:nvSpPr>
          <p:cNvPr id="9" name="TextBox 8">
            <a:extLst>
              <a:ext uri="{FF2B5EF4-FFF2-40B4-BE49-F238E27FC236}">
                <a16:creationId xmlns:a16="http://schemas.microsoft.com/office/drawing/2014/main" id="{6AF60BD1-5FC8-14D0-F0D1-D897BDE23AEA}"/>
              </a:ext>
            </a:extLst>
          </p:cNvPr>
          <p:cNvSpPr txBox="1"/>
          <p:nvPr/>
        </p:nvSpPr>
        <p:spPr>
          <a:xfrm>
            <a:off x="495300" y="2693542"/>
            <a:ext cx="6190128" cy="369332"/>
          </a:xfrm>
          <a:prstGeom prst="rect">
            <a:avLst/>
          </a:prstGeom>
          <a:noFill/>
        </p:spPr>
        <p:txBody>
          <a:bodyPr wrap="square">
            <a:spAutoFit/>
          </a:bodyPr>
          <a:lstStyle/>
          <a:p>
            <a:r>
              <a:rPr lang="en-IN" sz="1800" dirty="0">
                <a:solidFill>
                  <a:srgbClr val="C00000"/>
                </a:solidFill>
                <a:latin typeface="Microsoft Sans Serif" panose="020B0604020202020204" pitchFamily="34" charset="0"/>
              </a:rPr>
              <a:t>‘</a:t>
            </a:r>
            <a:r>
              <a:rPr lang="en-IN" sz="1800" b="1" dirty="0">
                <a:solidFill>
                  <a:srgbClr val="C00000"/>
                </a:solidFill>
                <a:latin typeface="Arial" panose="020B0604020202020204" pitchFamily="34" charset="0"/>
              </a:rPr>
              <a:t>Model year’ vs. ‘origin’</a:t>
            </a:r>
            <a:endParaRPr lang="en-IN" dirty="0">
              <a:solidFill>
                <a:srgbClr val="C00000"/>
              </a:solidFill>
            </a:endParaRPr>
          </a:p>
        </p:txBody>
      </p:sp>
      <p:pic>
        <p:nvPicPr>
          <p:cNvPr id="12" name="Picture 11">
            <a:extLst>
              <a:ext uri="{FF2B5EF4-FFF2-40B4-BE49-F238E27FC236}">
                <a16:creationId xmlns:a16="http://schemas.microsoft.com/office/drawing/2014/main" id="{4C8D8F76-ACEA-52B7-EBB7-CF87FEAFEF89}"/>
              </a:ext>
            </a:extLst>
          </p:cNvPr>
          <p:cNvPicPr>
            <a:picLocks noChangeAspect="1"/>
          </p:cNvPicPr>
          <p:nvPr/>
        </p:nvPicPr>
        <p:blipFill>
          <a:blip r:embed="rId2"/>
          <a:stretch>
            <a:fillRect/>
          </a:stretch>
        </p:blipFill>
        <p:spPr>
          <a:xfrm>
            <a:off x="838200" y="3226393"/>
            <a:ext cx="8627259" cy="1463553"/>
          </a:xfrm>
          <a:prstGeom prst="rect">
            <a:avLst/>
          </a:prstGeom>
        </p:spPr>
      </p:pic>
      <p:sp>
        <p:nvSpPr>
          <p:cNvPr id="14" name="TextBox 13">
            <a:extLst>
              <a:ext uri="{FF2B5EF4-FFF2-40B4-BE49-F238E27FC236}">
                <a16:creationId xmlns:a16="http://schemas.microsoft.com/office/drawing/2014/main" id="{1D893228-6490-D9DF-3280-8D0B1BD179FF}"/>
              </a:ext>
            </a:extLst>
          </p:cNvPr>
          <p:cNvSpPr txBox="1"/>
          <p:nvPr/>
        </p:nvSpPr>
        <p:spPr>
          <a:xfrm>
            <a:off x="620807" y="1244184"/>
            <a:ext cx="11257428" cy="12938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rgbClr val="333333"/>
                </a:solidFill>
                <a:latin typeface="Microsoft Sans Serif" panose="020B0604020202020204" pitchFamily="34" charset="0"/>
              </a:rPr>
              <a:t>Two-way cross-tabulations (also called cross-tab or contingency table) are used to understand the relationship of </a:t>
            </a:r>
            <a:r>
              <a:rPr lang="en-IN" sz="1800" dirty="0">
                <a:solidFill>
                  <a:srgbClr val="333333"/>
                </a:solidFill>
                <a:latin typeface="Microsoft Sans Serif" panose="020B0604020202020204" pitchFamily="34" charset="0"/>
              </a:rPr>
              <a:t>two categorical attributes</a:t>
            </a:r>
          </a:p>
          <a:p>
            <a:pPr marL="285750" indent="-285750">
              <a:lnSpc>
                <a:spcPct val="150000"/>
              </a:lnSpc>
              <a:buFont typeface="Arial" panose="020B0604020202020204" pitchFamily="34" charset="0"/>
              <a:buChar char="•"/>
            </a:pPr>
            <a:r>
              <a:rPr lang="en-IN" sz="1800" dirty="0">
                <a:solidFill>
                  <a:srgbClr val="333333"/>
                </a:solidFill>
                <a:latin typeface="Microsoft Sans Serif" panose="020B0604020202020204" pitchFamily="34" charset="0"/>
              </a:rPr>
              <a:t>It has a matrix </a:t>
            </a:r>
            <a:r>
              <a:rPr lang="en-US" sz="1800" dirty="0">
                <a:solidFill>
                  <a:srgbClr val="333333"/>
                </a:solidFill>
                <a:latin typeface="Microsoft Sans Serif" panose="020B0604020202020204" pitchFamily="34" charset="0"/>
              </a:rPr>
              <a:t>format that </a:t>
            </a:r>
            <a:r>
              <a:rPr lang="en-US" sz="1800" dirty="0">
                <a:solidFill>
                  <a:srgbClr val="C00000"/>
                </a:solidFill>
                <a:latin typeface="Microsoft Sans Serif" panose="020B0604020202020204" pitchFamily="34" charset="0"/>
              </a:rPr>
              <a:t>presents a summarized view of the bivariate </a:t>
            </a:r>
            <a:r>
              <a:rPr lang="en-IN" sz="1800" dirty="0">
                <a:solidFill>
                  <a:srgbClr val="C00000"/>
                </a:solidFill>
                <a:latin typeface="Microsoft Sans Serif" panose="020B0604020202020204" pitchFamily="34" charset="0"/>
              </a:rPr>
              <a:t>frequency distribution</a:t>
            </a:r>
            <a:r>
              <a:rPr lang="en-IN" sz="1800" dirty="0">
                <a:solidFill>
                  <a:srgbClr val="333333"/>
                </a:solidFill>
                <a:latin typeface="Microsoft Sans Serif" panose="020B0604020202020204" pitchFamily="34" charset="0"/>
              </a:rPr>
              <a:t>. </a:t>
            </a:r>
            <a:endParaRPr lang="en-IN" dirty="0"/>
          </a:p>
        </p:txBody>
      </p:sp>
      <p:sp>
        <p:nvSpPr>
          <p:cNvPr id="16" name="TextBox 15">
            <a:extLst>
              <a:ext uri="{FF2B5EF4-FFF2-40B4-BE49-F238E27FC236}">
                <a16:creationId xmlns:a16="http://schemas.microsoft.com/office/drawing/2014/main" id="{D19595A1-4555-9756-E22A-FC1ED09E90C7}"/>
              </a:ext>
            </a:extLst>
          </p:cNvPr>
          <p:cNvSpPr txBox="1"/>
          <p:nvPr/>
        </p:nvSpPr>
        <p:spPr>
          <a:xfrm>
            <a:off x="472888" y="4853465"/>
            <a:ext cx="6190128" cy="369332"/>
          </a:xfrm>
          <a:prstGeom prst="rect">
            <a:avLst/>
          </a:prstGeom>
          <a:noFill/>
        </p:spPr>
        <p:txBody>
          <a:bodyPr wrap="square">
            <a:spAutoFit/>
          </a:bodyPr>
          <a:lstStyle/>
          <a:p>
            <a:r>
              <a:rPr lang="en-IN" sz="1800" b="1" dirty="0">
                <a:solidFill>
                  <a:srgbClr val="C00000"/>
                </a:solidFill>
                <a:latin typeface="Arial" panose="020B0604020202020204" pitchFamily="34" charset="0"/>
              </a:rPr>
              <a:t>‘Cylinders’ vs. ‘Origin’</a:t>
            </a:r>
            <a:endParaRPr lang="en-IN" dirty="0">
              <a:solidFill>
                <a:srgbClr val="C00000"/>
              </a:solidFill>
            </a:endParaRPr>
          </a:p>
        </p:txBody>
      </p:sp>
      <p:pic>
        <p:nvPicPr>
          <p:cNvPr id="18" name="Picture 17">
            <a:extLst>
              <a:ext uri="{FF2B5EF4-FFF2-40B4-BE49-F238E27FC236}">
                <a16:creationId xmlns:a16="http://schemas.microsoft.com/office/drawing/2014/main" id="{5FB290C1-B661-3DCE-8F21-91B956534FCA}"/>
              </a:ext>
            </a:extLst>
          </p:cNvPr>
          <p:cNvPicPr>
            <a:picLocks noChangeAspect="1"/>
          </p:cNvPicPr>
          <p:nvPr/>
        </p:nvPicPr>
        <p:blipFill>
          <a:blip r:embed="rId3"/>
          <a:stretch>
            <a:fillRect/>
          </a:stretch>
        </p:blipFill>
        <p:spPr>
          <a:xfrm>
            <a:off x="1955576" y="5222797"/>
            <a:ext cx="7509883" cy="1553384"/>
          </a:xfrm>
          <a:prstGeom prst="rect">
            <a:avLst/>
          </a:prstGeom>
        </p:spPr>
      </p:pic>
    </p:spTree>
    <p:extLst>
      <p:ext uri="{BB962C8B-B14F-4D97-AF65-F5344CB8AC3E}">
        <p14:creationId xmlns:p14="http://schemas.microsoft.com/office/powerpoint/2010/main" val="25709557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FC22A3-D731-C7B5-C84E-E0046C55CCCA}"/>
              </a:ext>
            </a:extLst>
          </p:cNvPr>
          <p:cNvSpPr txBox="1">
            <a:spLocks/>
          </p:cNvSpPr>
          <p:nvPr/>
        </p:nvSpPr>
        <p:spPr>
          <a:xfrm>
            <a:off x="0" y="-95251"/>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solidFill>
                  <a:srgbClr val="C00000"/>
                </a:solidFill>
                <a:latin typeface="Comic Sans MS" panose="030F0702030302020204" pitchFamily="66" charset="0"/>
              </a:rPr>
              <a:t>EXPLORING STRUCTURE OF DATA</a:t>
            </a:r>
            <a:endParaRPr lang="en-IN" sz="3600" dirty="0">
              <a:solidFill>
                <a:srgbClr val="C00000"/>
              </a:solidFill>
            </a:endParaRPr>
          </a:p>
        </p:txBody>
      </p:sp>
      <p:sp>
        <p:nvSpPr>
          <p:cNvPr id="6" name="TextBox 5">
            <a:extLst>
              <a:ext uri="{FF2B5EF4-FFF2-40B4-BE49-F238E27FC236}">
                <a16:creationId xmlns:a16="http://schemas.microsoft.com/office/drawing/2014/main" id="{9756F6B3-2167-6BED-B06D-74FC71EF7D31}"/>
              </a:ext>
            </a:extLst>
          </p:cNvPr>
          <p:cNvSpPr txBox="1"/>
          <p:nvPr/>
        </p:nvSpPr>
        <p:spPr>
          <a:xfrm>
            <a:off x="163606" y="658574"/>
            <a:ext cx="6190128" cy="369332"/>
          </a:xfrm>
          <a:prstGeom prst="rect">
            <a:avLst/>
          </a:prstGeom>
          <a:noFill/>
        </p:spPr>
        <p:txBody>
          <a:bodyPr wrap="square">
            <a:spAutoFit/>
          </a:bodyPr>
          <a:lstStyle/>
          <a:p>
            <a:r>
              <a:rPr lang="en-IN" sz="1800" b="1" i="1" u="sng" dirty="0">
                <a:solidFill>
                  <a:srgbClr val="404040"/>
                </a:solidFill>
                <a:latin typeface="Arial" panose="020B0604020202020204" pitchFamily="34" charset="0"/>
              </a:rPr>
              <a:t>Two-way cross-tabulations</a:t>
            </a:r>
          </a:p>
        </p:txBody>
      </p:sp>
      <p:pic>
        <p:nvPicPr>
          <p:cNvPr id="3" name="Picture 2">
            <a:extLst>
              <a:ext uri="{FF2B5EF4-FFF2-40B4-BE49-F238E27FC236}">
                <a16:creationId xmlns:a16="http://schemas.microsoft.com/office/drawing/2014/main" id="{E08052FB-619F-4C54-C4B0-96301496C590}"/>
              </a:ext>
            </a:extLst>
          </p:cNvPr>
          <p:cNvPicPr>
            <a:picLocks noChangeAspect="1"/>
          </p:cNvPicPr>
          <p:nvPr/>
        </p:nvPicPr>
        <p:blipFill>
          <a:blip r:embed="rId2"/>
          <a:stretch>
            <a:fillRect/>
          </a:stretch>
        </p:blipFill>
        <p:spPr>
          <a:xfrm>
            <a:off x="781200" y="1781731"/>
            <a:ext cx="9359334" cy="2061282"/>
          </a:xfrm>
          <a:prstGeom prst="rect">
            <a:avLst/>
          </a:prstGeom>
        </p:spPr>
      </p:pic>
      <p:sp>
        <p:nvSpPr>
          <p:cNvPr id="8" name="TextBox 7">
            <a:extLst>
              <a:ext uri="{FF2B5EF4-FFF2-40B4-BE49-F238E27FC236}">
                <a16:creationId xmlns:a16="http://schemas.microsoft.com/office/drawing/2014/main" id="{60A6900A-F86B-E5F4-BA9D-1B66E84C3925}"/>
              </a:ext>
            </a:extLst>
          </p:cNvPr>
          <p:cNvSpPr txBox="1"/>
          <p:nvPr/>
        </p:nvSpPr>
        <p:spPr>
          <a:xfrm>
            <a:off x="3086100" y="1220152"/>
            <a:ext cx="6190128" cy="369332"/>
          </a:xfrm>
          <a:prstGeom prst="rect">
            <a:avLst/>
          </a:prstGeom>
          <a:noFill/>
        </p:spPr>
        <p:txBody>
          <a:bodyPr wrap="square">
            <a:spAutoFit/>
          </a:bodyPr>
          <a:lstStyle/>
          <a:p>
            <a:r>
              <a:rPr lang="en-US" sz="1800" i="1" dirty="0">
                <a:solidFill>
                  <a:srgbClr val="C00000"/>
                </a:solidFill>
                <a:latin typeface="Arial" panose="020B0604020202020204" pitchFamily="34" charset="0"/>
              </a:rPr>
              <a:t>Cross-tab for ‘Cylinders’ vs. ‘Model year’</a:t>
            </a:r>
            <a:endParaRPr lang="en-IN" dirty="0">
              <a:solidFill>
                <a:srgbClr val="C00000"/>
              </a:solidFill>
            </a:endParaRPr>
          </a:p>
        </p:txBody>
      </p:sp>
    </p:spTree>
    <p:extLst>
      <p:ext uri="{BB962C8B-B14F-4D97-AF65-F5344CB8AC3E}">
        <p14:creationId xmlns:p14="http://schemas.microsoft.com/office/powerpoint/2010/main" val="4019137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6.6|11.8|1.9|3.5|1.4|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2850</TotalTime>
  <Words>11756</Words>
  <Application>Microsoft Office PowerPoint</Application>
  <PresentationFormat>Widescreen</PresentationFormat>
  <Paragraphs>785</Paragraphs>
  <Slides>192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192</vt:i4>
      </vt:variant>
    </vt:vector>
  </HeadingPairs>
  <TitlesOfParts>
    <vt:vector size="203" baseType="lpstr">
      <vt:lpstr>Arial</vt:lpstr>
      <vt:lpstr>Calibri</vt:lpstr>
      <vt:lpstr>Calibri Light</vt:lpstr>
      <vt:lpstr>Cambria Math</vt:lpstr>
      <vt:lpstr>Comic Sans MS</vt:lpstr>
      <vt:lpstr>Microsoft Sans Serif</vt:lpstr>
      <vt:lpstr>Roboto</vt:lpstr>
      <vt:lpstr>Symbol</vt:lpstr>
      <vt:lpstr>Times New Roman</vt:lpstr>
      <vt:lpstr>Wingdings</vt:lpstr>
      <vt:lpstr>Office Theme</vt:lpstr>
      <vt:lpstr>22AI401 - MACHINE LEARNING </vt:lpstr>
      <vt:lpstr>TYPES OF HUMAN LEARNING</vt:lpstr>
      <vt:lpstr>MACHINE LEARNING</vt:lpstr>
      <vt:lpstr>WHAT IS MACHINE LEARNING?</vt:lpstr>
      <vt:lpstr>PowerPoint Presentation</vt:lpstr>
      <vt:lpstr>PowerPoint Presentation</vt:lpstr>
      <vt:lpstr>PowerPoint Presentation</vt:lpstr>
      <vt:lpstr>PowerPoint Presentation</vt:lpstr>
      <vt:lpstr>PowerPoint Presentation</vt:lpstr>
      <vt:lpstr>Well-posed learning problem </vt:lpstr>
      <vt:lpstr>Well-posed learning problem</vt:lpstr>
      <vt:lpstr>Well-posed learning problem</vt:lpstr>
      <vt:lpstr>Well-posed learning problem</vt:lpstr>
      <vt:lpstr>PowerPoint Presentation</vt:lpstr>
      <vt:lpstr>TYPES OF MACHINE LEARNING</vt:lpstr>
      <vt:lpstr>PowerPoint Presentation</vt:lpstr>
      <vt:lpstr>Supervised Learning</vt:lpstr>
      <vt:lpstr>PowerPoint Presentation</vt:lpstr>
      <vt:lpstr>Supervised Learning</vt:lpstr>
      <vt:lpstr>Supervised Learning- Classification </vt:lpstr>
      <vt:lpstr>Supervised Learning-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 supervised Learning</vt:lpstr>
      <vt:lpstr>Why use Unsupervised Learning?</vt:lpstr>
      <vt:lpstr>UnSupervised Learning</vt:lpstr>
      <vt:lpstr>Working of Un supervised Learning</vt:lpstr>
      <vt:lpstr>UnSupervised Learning</vt:lpstr>
      <vt:lpstr>Types of Unsupervised Learning Algorithm: </vt:lpstr>
      <vt:lpstr>PowerPoint Presentation</vt:lpstr>
      <vt:lpstr>Unsupervised learning</vt:lpstr>
      <vt:lpstr>PowerPoint Presentation</vt:lpstr>
      <vt:lpstr>PowerPoint Presentation</vt:lpstr>
      <vt:lpstr>Reinforcement learning </vt:lpstr>
      <vt:lpstr>Reinforcement Learning</vt:lpstr>
      <vt:lpstr>PowerPoint Presentation</vt:lpstr>
      <vt:lpstr>PowerPoint Presentation</vt:lpstr>
      <vt:lpstr>APPLICATIONS OF MACHINE LEARNING</vt:lpstr>
      <vt:lpstr>PowerPoint Presentation</vt:lpstr>
      <vt:lpstr>Preparing to Model</vt:lpstr>
      <vt:lpstr>PowerPoint Presentation</vt:lpstr>
      <vt:lpstr>PowerPoint Presentation</vt:lpstr>
      <vt:lpstr>PowerPoint Presentation</vt:lpstr>
      <vt:lpstr>PowerPoint Presentation</vt:lpstr>
      <vt:lpstr>BASIC TYPES OF DATA IN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vt:lpstr>
      <vt:lpstr>PowerPoint Presentation</vt:lpstr>
      <vt:lpstr>PowerPoint Presentation</vt:lpstr>
      <vt:lpstr>PowerPoint Presentation</vt:lpstr>
      <vt:lpstr>EXPLORING STRUCTURE OF DATA </vt:lpstr>
      <vt:lpstr>EXPLORING STRUCTURE OF DATA</vt:lpstr>
      <vt:lpstr>EXPLORING STRUCTURE OF DATA</vt:lpstr>
      <vt:lpstr>PowerPoint Presentation</vt:lpstr>
      <vt:lpstr>EXPLORING STRUCTURE OF DATA</vt:lpstr>
      <vt:lpstr>EXPLORING STRUCTURE OF DATA</vt:lpstr>
      <vt:lpstr>PowerPoint Presentation</vt:lpstr>
      <vt:lpstr>EXPLORING STRUCTURE OF DATA</vt:lpstr>
      <vt:lpstr>EXPLORING STRUCTURE OF DATA</vt:lpstr>
      <vt:lpstr>EXPLORING STRUCTURE OF DATA</vt:lpstr>
      <vt:lpstr>EXPLORING STRUCTURE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STRUCTURE OF DATA</vt:lpstr>
      <vt:lpstr>EXPLORING STRUCTURE OF DATA</vt:lpstr>
      <vt:lpstr>EXPLORING STRUCTURE OF DATA</vt:lpstr>
      <vt:lpstr>EXPLORING STRUCTURE OF DATA</vt:lpstr>
      <vt:lpstr>EXPLORING STRUCTURE OF DATA</vt:lpstr>
      <vt:lpstr>EXPLORING STRUCTURE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Plotting and exploring numerical data - Box plots </vt:lpstr>
      <vt:lpstr>PowerPoint Presentation</vt:lpstr>
      <vt:lpstr>PowerPoint Presentation</vt:lpstr>
      <vt:lpstr> Analysing box plot for ‘cylinders’ </vt:lpstr>
      <vt:lpstr>Analysing box plot for ‘origin’</vt:lpstr>
      <vt:lpstr>PowerPoint Presentation</vt:lpstr>
      <vt:lpstr>Analysing box plot for ‘displacement’ </vt:lpstr>
      <vt:lpstr>PowerPoint Presentation</vt:lpstr>
      <vt:lpstr>Analysing box plot for ‘model Year’ </vt:lpstr>
      <vt:lpstr>PowerPoint Presentation</vt:lpstr>
      <vt:lpstr>DATA QUALITY AND REMEDIATION</vt:lpstr>
      <vt:lpstr>DATA QUALITY AND REMEDIATION</vt:lpstr>
      <vt:lpstr>DATA QUALITY AND REMEDIATION</vt:lpstr>
      <vt:lpstr>PowerPoint Presentation</vt:lpstr>
      <vt:lpstr>DATA PRE-PROCESSING</vt:lpstr>
      <vt:lpstr>DATA QUALITY AND REMEDIATION</vt:lpstr>
      <vt:lpstr>Data remediation</vt:lpstr>
      <vt:lpstr>PowerPoint Presentation</vt:lpstr>
      <vt:lpstr>PowerPoint Presentation</vt:lpstr>
      <vt:lpstr>PowerPoint Presentation</vt:lpstr>
      <vt:lpstr>DATA PRE-PROCESSING</vt:lpstr>
      <vt:lpstr>PowerPoint Presentation</vt:lpstr>
      <vt:lpstr>Feature subset selection </vt:lpstr>
      <vt:lpstr>PowerPoint Presentation</vt:lpstr>
      <vt:lpstr>PowerPoint Presentation</vt:lpstr>
      <vt:lpstr>PowerPoint Presentation</vt:lpstr>
      <vt:lpstr>PowerPoint Presentation</vt:lpstr>
      <vt:lpstr>Modelling and Evaluation </vt:lpstr>
      <vt:lpstr>PowerPoint Presentation</vt:lpstr>
      <vt:lpstr>SELECTING A MODEL</vt:lpstr>
      <vt:lpstr>Predictive models</vt:lpstr>
      <vt:lpstr>PowerPoint Presentation</vt:lpstr>
      <vt:lpstr>PowerPoint Presentation</vt:lpstr>
      <vt:lpstr>Modelling and Evaluation</vt:lpstr>
      <vt:lpstr>Modelling and Evaluation</vt:lpstr>
      <vt:lpstr>PowerPoint Presentation</vt:lpstr>
      <vt:lpstr>PowerPoint Presentation</vt:lpstr>
      <vt:lpstr>Descriptive models </vt:lpstr>
      <vt:lpstr>PowerPoint Presentation</vt:lpstr>
      <vt:lpstr>Modelling and Evaluation</vt:lpstr>
      <vt:lpstr>Modelling and Evaluation</vt:lpstr>
      <vt:lpstr>PowerPoint Presentation</vt:lpstr>
      <vt:lpstr>Modelling and Evaluation</vt:lpstr>
      <vt:lpstr>Modelling and Evaluation</vt:lpstr>
      <vt:lpstr>TRAINING A MODEL (FOR SUPERVISED LEARNING)</vt:lpstr>
      <vt:lpstr>PowerPoint Presentation</vt:lpstr>
      <vt:lpstr>PowerPoint Presentation</vt:lpstr>
      <vt:lpstr>Modelling and Evaluation</vt:lpstr>
      <vt:lpstr>Modelling and Evaluation </vt:lpstr>
      <vt:lpstr>Modelling and Evaluation</vt:lpstr>
      <vt:lpstr>Modelling and Evaluation</vt:lpstr>
      <vt:lpstr>K Fold Cross Validation </vt:lpstr>
      <vt:lpstr>K Fold Cross Validation Example K=5</vt:lpstr>
      <vt:lpstr>K Fold Cross Validation Example K=5</vt:lpstr>
      <vt:lpstr>K Fold Cross Validation Example K=5</vt:lpstr>
      <vt:lpstr>K Fold Cross Validation Example K=5</vt:lpstr>
      <vt:lpstr>K Fold Cross Validation Example K=5</vt:lpstr>
      <vt:lpstr>K Fold Cross Validation Example K=5</vt:lpstr>
      <vt:lpstr>K Fold Cross Validation</vt:lpstr>
      <vt:lpstr>K Fold Cross Validation</vt:lpstr>
      <vt:lpstr>Modelling and Evaluation </vt:lpstr>
      <vt:lpstr>Modelling and Evaluation </vt:lpstr>
      <vt:lpstr>PowerPoint Presentation</vt:lpstr>
      <vt:lpstr>PowerPoint Presentation</vt:lpstr>
      <vt:lpstr>PowerPoint Presentation</vt:lpstr>
      <vt:lpstr>PowerPoint Presentation</vt:lpstr>
      <vt:lpstr>Model Representation and Interpretability </vt:lpstr>
      <vt:lpstr>PowerPoint Presentation</vt:lpstr>
      <vt:lpstr>PowerPoint Presentation</vt:lpstr>
      <vt:lpstr>PowerPoint Presentation</vt:lpstr>
      <vt:lpstr>PowerPoint Presentation</vt:lpstr>
      <vt:lpstr>Bias – variance trade-off </vt:lpstr>
      <vt:lpstr>Errors due to ‘Bias’</vt:lpstr>
      <vt:lpstr>PowerPoint Presentation</vt:lpstr>
      <vt:lpstr>EVALUATING PERFORMANCE OF A MODEL</vt:lpstr>
      <vt:lpstr>EVALUATING PERFORMANCE OF A MODEL</vt:lpstr>
      <vt:lpstr>EVALUATING PERFORMANCE OF A MODEL</vt:lpstr>
      <vt:lpstr>EVALUATING PERFORMANCE OF A MODEL</vt:lpstr>
      <vt:lpstr>EVALUATING PERFORMANCE OF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PERFORMANCE OF A MODEL</vt:lpstr>
      <vt:lpstr>IMPROVING PERFORMANCE OF A MODEL</vt:lpstr>
      <vt:lpstr>IMPROVING PERFORMANCE OF A MODEL</vt:lpstr>
      <vt:lpstr>IMPROVING PERFORMANCE OF A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22AI401 - MACHINE LEARNING </dc:title>
  <dc:creator>K.S DEEKSHITH BALAJI</dc:creator>
  <cp:lastModifiedBy>K.S DEEKSHITH BALAJI</cp:lastModifiedBy>
  <cp:revision>228</cp:revision>
  <dcterms:created xsi:type="dcterms:W3CDTF">2023-12-14T09:17:07Z</dcterms:created>
  <dcterms:modified xsi:type="dcterms:W3CDTF">2024-02-08T14:41:20Z</dcterms:modified>
</cp:coreProperties>
</file>